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56" r:id="rId4"/>
    <p:sldId id="257" r:id="rId5"/>
    <p:sldId id="259" r:id="rId6"/>
    <p:sldId id="260" r:id="rId7"/>
    <p:sldId id="258" r:id="rId8"/>
    <p:sldId id="265" r:id="rId9"/>
    <p:sldId id="261" r:id="rId10"/>
    <p:sldId id="263" r:id="rId11"/>
    <p:sldId id="262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221E185-E50B-4F12-B3B5-3FFB19B351C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CAE433C-87A2-443D-8CD7-6AB6674FE4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>
              <a:spcBef>
                <a:spcPts val="400"/>
              </a:spcBef>
              <a:buNone/>
            </a:pPr>
            <a:r>
              <a:rPr lang="en-US" sz="4000" b="0" cap="none" spc="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rPr>
              <a:t>iRespond Question Master</a:t>
            </a:r>
            <a:endParaRPr lang="en-US" sz="4000" b="0" cap="none" spc="0" baseline="0">
              <a:solidFill>
                <a:schemeClr val="tx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</a:pPr>
            <a:r>
              <a:rPr lang="en-US" b="0" i="0" cap="none" spc="30" baseline="0" smtClean="0">
                <a:solidFill>
                  <a:schemeClr val="tx1"/>
                </a:solidFill>
                <a:cs typeface="Tahoma" pitchFamily="34" charset="0"/>
              </a:rPr>
              <a:t>A.) Response A</a:t>
            </a:r>
            <a:endParaRPr lang="en-US" b="0" i="0" cap="none" spc="30" baseline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</a:pPr>
            <a:r>
              <a:rPr lang="en-US" b="0" i="0" cap="none" spc="30" baseline="0" smtClean="0">
                <a:solidFill>
                  <a:schemeClr val="tx1"/>
                </a:solidFill>
                <a:cs typeface="Tahoma" pitchFamily="34" charset="0"/>
              </a:rPr>
              <a:t>B.) Response B</a:t>
            </a:r>
            <a:endParaRPr lang="en-US" b="0" i="0" cap="none" spc="30" baseline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</a:pPr>
            <a:r>
              <a:rPr lang="en-US" b="0" i="0" cap="none" spc="30" baseline="0" smtClean="0">
                <a:solidFill>
                  <a:schemeClr val="tx1"/>
                </a:solidFill>
                <a:cs typeface="Tahoma" pitchFamily="34" charset="0"/>
              </a:rPr>
              <a:t>C.) Response C</a:t>
            </a:r>
            <a:endParaRPr lang="en-US" b="0" i="0" cap="none" spc="30" baseline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</a:pPr>
            <a:r>
              <a:rPr lang="en-US" b="0" i="0" cap="none" spc="30" baseline="0" smtClean="0">
                <a:solidFill>
                  <a:schemeClr val="tx1"/>
                </a:solidFill>
                <a:cs typeface="Tahoma" pitchFamily="34" charset="0"/>
              </a:rPr>
              <a:t>D.) Response D</a:t>
            </a:r>
            <a:endParaRPr lang="en-US" b="0" i="0" cap="none" spc="30" baseline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</a:pPr>
            <a:r>
              <a:rPr lang="en-US" b="0" i="0" cap="none" spc="30" baseline="0" smtClean="0">
                <a:solidFill>
                  <a:schemeClr val="tx1"/>
                </a:solidFill>
                <a:cs typeface="Tahoma" pitchFamily="34" charset="0"/>
              </a:rPr>
              <a:t>E.) Response E</a:t>
            </a:r>
            <a:endParaRPr lang="en-US" b="0" i="0" cap="none" spc="30" baseline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067800" cy="4191000"/>
          </a:xfrm>
        </p:spPr>
        <p:txBody>
          <a:bodyPr>
            <a:noAutofit/>
          </a:bodyPr>
          <a:lstStyle/>
          <a:p>
            <a:pPr marL="457200" indent="-457200" algn="ctr">
              <a:buAutoNum type="arabicPeriod"/>
            </a:pPr>
            <a:r>
              <a:rPr lang="en-US" sz="2700" b="1" i="0" dirty="0" smtClean="0"/>
              <a:t>Immediately begin writing the standard &amp; Bell-Ringer</a:t>
            </a:r>
          </a:p>
          <a:p>
            <a:pPr algn="ctr"/>
            <a:r>
              <a:rPr lang="en-US" sz="2700" b="1" i="0" u="sng" dirty="0" smtClean="0"/>
              <a:t>SS7E1a</a:t>
            </a:r>
            <a:r>
              <a:rPr lang="en-US" sz="2700" b="1" i="0" dirty="0" smtClean="0"/>
              <a:t>. Compare how traditional, command, and market economies answer the economic questions of (1)what to produce, (2) how to produce, and (3) for whom to produce</a:t>
            </a:r>
          </a:p>
          <a:p>
            <a:pPr algn="ctr"/>
            <a:r>
              <a:rPr lang="en-US" sz="2700" b="1" i="0" u="sng" dirty="0" smtClean="0"/>
              <a:t>c. </a:t>
            </a:r>
            <a:r>
              <a:rPr lang="en-US" sz="2700" b="1" i="0" dirty="0" smtClean="0"/>
              <a:t>Compare &amp; contrast the economic systems in South Africa &amp; Nigeria</a:t>
            </a:r>
          </a:p>
          <a:p>
            <a:pPr algn="ctr"/>
            <a:endParaRPr lang="en-US" sz="2700" b="1" i="0" dirty="0"/>
          </a:p>
          <a:p>
            <a:pPr algn="ctr"/>
            <a:r>
              <a:rPr lang="en-US" sz="2700" b="1" i="0" dirty="0" smtClean="0"/>
              <a:t>Bell-Ringer</a:t>
            </a:r>
          </a:p>
          <a:p>
            <a:pPr algn="ctr"/>
            <a:r>
              <a:rPr lang="en-US" sz="2700" b="1" i="0" dirty="0" smtClean="0"/>
              <a:t>In your social studies notebook, write down all that you remember from the economics unit. Discuss the different economic systems, trade barriers, etc.</a:t>
            </a:r>
            <a:endParaRPr lang="en-US" sz="2700" b="1" i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457200"/>
          </a:xfrm>
        </p:spPr>
        <p:txBody>
          <a:bodyPr>
            <a:noAutofit/>
          </a:bodyPr>
          <a:lstStyle/>
          <a:p>
            <a:pPr algn="ctr"/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23,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6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21771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NIGERIA ECONOMY FACTS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5334000" cy="6248400"/>
          </a:xfrm>
        </p:spPr>
        <p:txBody>
          <a:bodyPr/>
          <a:lstStyle/>
          <a:p>
            <a:pPr marL="285750" lvl="0" indent="-285750">
              <a:buClr>
                <a:srgbClr val="838995"/>
              </a:buClr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per </a:t>
            </a:r>
            <a:r>
              <a:rPr lang="en-US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capita-</a:t>
            </a:r>
            <a:r>
              <a:rPr lang="en-US" sz="2400" dirty="0" smtClean="0">
                <a:solidFill>
                  <a:srgbClr val="FFFFFF"/>
                </a:solidFill>
              </a:rPr>
              <a:t>$2,000</a:t>
            </a:r>
            <a:endParaRPr lang="en-US" sz="2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Clr>
                <a:srgbClr val="838995"/>
              </a:buClr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  <a:r>
              <a:rPr lang="en-US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Capital-</a:t>
            </a:r>
            <a:r>
              <a:rPr lang="en-US" sz="2400" dirty="0" smtClean="0">
                <a:solidFill>
                  <a:srgbClr val="FFFFFF"/>
                </a:solidFill>
              </a:rPr>
              <a:t>Very educated population; lack of investment in job training, healthcare, decent pay, housing, &amp; food supplies</a:t>
            </a:r>
            <a:endParaRPr lang="en-US" sz="24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Clr>
                <a:srgbClr val="838995"/>
              </a:buCl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Goods-</a:t>
            </a:r>
            <a:r>
              <a:rPr lang="en-US" sz="2400" dirty="0" smtClean="0">
                <a:solidFill>
                  <a:srgbClr val="FFFFFF"/>
                </a:solidFill>
              </a:rPr>
              <a:t>Heavily invested in new technology for oil industry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5814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89214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3600" b="1" dirty="0" smtClean="0"/>
              <a:t>Work on the study guide for our test </a:t>
            </a:r>
            <a:r>
              <a:rPr lang="en-US" sz="3600" b="1" dirty="0" smtClean="0"/>
              <a:t>this Monday (2/29)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Rest of the Week – </a:t>
            </a:r>
          </a:p>
          <a:p>
            <a:r>
              <a:rPr lang="en-US" sz="3600" b="1" dirty="0"/>
              <a:t>	</a:t>
            </a:r>
            <a:r>
              <a:rPr lang="en-US" sz="3600" b="1" u="sng" dirty="0" smtClean="0"/>
              <a:t>Wednesday</a:t>
            </a:r>
            <a:r>
              <a:rPr lang="en-US" sz="3600" b="1" dirty="0" smtClean="0"/>
              <a:t> – Diamonds, Oil, and 					Uranium</a:t>
            </a:r>
          </a:p>
          <a:p>
            <a:r>
              <a:rPr lang="en-US" sz="3600" b="1" dirty="0"/>
              <a:t>	</a:t>
            </a:r>
            <a:r>
              <a:rPr lang="en-US" sz="3600" b="1" u="sng" dirty="0" smtClean="0"/>
              <a:t>Thursday</a:t>
            </a:r>
            <a:r>
              <a:rPr lang="en-US" sz="3600" b="1" dirty="0" smtClean="0"/>
              <a:t> – Missing Work/Study 				Guide Day</a:t>
            </a:r>
          </a:p>
          <a:p>
            <a:r>
              <a:rPr lang="en-US" sz="3600" b="1" dirty="0"/>
              <a:t>	</a:t>
            </a:r>
            <a:r>
              <a:rPr lang="en-US" sz="3600" b="1" u="sng" dirty="0" smtClean="0"/>
              <a:t>Friday</a:t>
            </a:r>
            <a:r>
              <a:rPr lang="en-US" sz="3600" b="1" dirty="0" smtClean="0"/>
              <a:t> – Review Day</a:t>
            </a:r>
          </a:p>
          <a:p>
            <a:r>
              <a:rPr lang="en-US" sz="3600" b="1" dirty="0"/>
              <a:t>	</a:t>
            </a:r>
            <a:r>
              <a:rPr lang="en-US" sz="3600" b="1" u="sng" dirty="0" smtClean="0"/>
              <a:t>Monday</a:t>
            </a:r>
            <a:r>
              <a:rPr lang="en-US" sz="3600" b="1" dirty="0" smtClean="0"/>
              <a:t> – Government/Econ Test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Remainder of Class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49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Draw a continuum and place South Africa and Nigeria on the continuum.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80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763000" cy="5867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Economy</a:t>
            </a:r>
            <a:r>
              <a:rPr lang="en-US" sz="2800" dirty="0" smtClean="0"/>
              <a:t>- Economic decisions are made based on custom &amp; habit of how decisions were made in the past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Economy</a:t>
            </a:r>
            <a:r>
              <a:rPr lang="en-US" sz="2800" dirty="0" smtClean="0"/>
              <a:t>- Government planners make the economic decisions for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Economy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dirty="0" smtClean="0"/>
              <a:t>Economic decisions are made by individuals, consumers &amp; the market, who decide what to produce and what to buy.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Economy</a:t>
            </a:r>
            <a:r>
              <a:rPr lang="en-US" sz="2800" dirty="0" smtClean="0"/>
              <a:t>- Located on a continuum between pure market and pure command; most economies are located between the two types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/>
              <a:t>Economic Systems Review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8970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838200"/>
            <a:ext cx="8562974" cy="5715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 Trade- </a:t>
            </a:r>
            <a:r>
              <a:rPr lang="en-US" sz="2800" dirty="0" smtClean="0"/>
              <a:t>Two parties willingly exchange goods &amp; services for their personal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Specialization-</a:t>
            </a:r>
            <a:r>
              <a:rPr lang="en-US" sz="2800" dirty="0" smtClean="0"/>
              <a:t>Focus on producing goods &amp; services that a country makes best/has a high demand for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Barriers-</a:t>
            </a:r>
            <a:r>
              <a:rPr lang="en-US" sz="2800" dirty="0" smtClean="0"/>
              <a:t> Anything that slows down or prevents one country from exchanging goods with another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Tariff-</a:t>
            </a:r>
            <a:r>
              <a:rPr lang="en-US" sz="2800" dirty="0"/>
              <a:t>T</a:t>
            </a:r>
            <a:r>
              <a:rPr lang="en-US" sz="2800" dirty="0" smtClean="0"/>
              <a:t>ax on imports to protect the local economy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Quota-</a:t>
            </a:r>
            <a:r>
              <a:rPr lang="en-US" sz="2800" dirty="0" smtClean="0"/>
              <a:t>Limit of imports brought into a country to protect a local economy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Embargo-</a:t>
            </a:r>
            <a:r>
              <a:rPr lang="en-US" sz="2800" dirty="0" smtClean="0"/>
              <a:t>Trade is completely ended as a protest or due to political issues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60960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&amp; Trade Barriers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7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838200"/>
            <a:ext cx="8839200" cy="5791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Capital-</a:t>
            </a:r>
            <a:r>
              <a:rPr lang="en-US" sz="2800" i="1" dirty="0" smtClean="0"/>
              <a:t>Knowledge and skills (education) </a:t>
            </a:r>
            <a:r>
              <a:rPr lang="en-US" sz="2800" dirty="0" smtClean="0"/>
              <a:t>of workers needed for producing a good or service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Goods-</a:t>
            </a:r>
            <a:r>
              <a:rPr lang="en-US" sz="2800" i="1" dirty="0" smtClean="0"/>
              <a:t>Technology (factories, machines, &amp; tools)</a:t>
            </a:r>
            <a:r>
              <a:rPr lang="en-US" sz="2800" dirty="0" smtClean="0"/>
              <a:t> used/needed for producing a good or service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Domestic Product (GDP)-</a:t>
            </a:r>
            <a:r>
              <a:rPr lang="en-US" sz="2800" dirty="0" smtClean="0"/>
              <a:t> The total value of all goods &amp; services of a country in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capita GDP-</a:t>
            </a:r>
            <a:r>
              <a:rPr lang="en-US" sz="2800" dirty="0" smtClean="0"/>
              <a:t> The total value of a country per person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Entrepreneurs-</a:t>
            </a:r>
            <a:r>
              <a:rPr lang="en-US" sz="2800" dirty="0" smtClean="0"/>
              <a:t>People who are willing to take a risk to begin a new business and products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 &amp; Investment Review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7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570503" y="2209800"/>
            <a:ext cx="7920355" cy="114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7137" y="1066800"/>
            <a:ext cx="7813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COMMAND                                                                                       </a:t>
            </a:r>
            <a:r>
              <a:rPr lang="en-US" b="1" dirty="0" smtClean="0"/>
              <a:t>                              MARKET</a:t>
            </a:r>
            <a:endParaRPr lang="en-US" dirty="0"/>
          </a:p>
          <a:p>
            <a:r>
              <a:rPr lang="en-US" dirty="0"/>
              <a:t>Less Econ                                                                                         </a:t>
            </a:r>
            <a:r>
              <a:rPr lang="en-US" dirty="0" smtClean="0"/>
              <a:t>                                  More </a:t>
            </a:r>
            <a:r>
              <a:rPr lang="en-US" dirty="0"/>
              <a:t>Econ</a:t>
            </a:r>
          </a:p>
          <a:p>
            <a:r>
              <a:rPr lang="en-US" dirty="0"/>
              <a:t>Freedom                                                                                           </a:t>
            </a:r>
            <a:r>
              <a:rPr lang="en-US" dirty="0" smtClean="0"/>
              <a:t>                                   </a:t>
            </a:r>
            <a:r>
              <a:rPr lang="en-US" dirty="0" err="1" smtClean="0"/>
              <a:t>Freedom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26401"/>
            <a:ext cx="606797" cy="103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226401"/>
            <a:ext cx="609600" cy="9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226401"/>
            <a:ext cx="685801" cy="103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4958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Saudi Arabia                                                       </a:t>
            </a:r>
            <a:r>
              <a:rPr lang="en-US" dirty="0" smtClean="0"/>
              <a:t>Dark Blue-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</a:p>
          <a:p>
            <a:r>
              <a:rPr lang="en-US" dirty="0" smtClean="0"/>
              <a:t>Green-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</a:p>
          <a:p>
            <a:r>
              <a:rPr lang="en-US" dirty="0" smtClean="0"/>
              <a:t>Light Blue-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30" y="2235878"/>
            <a:ext cx="609600" cy="10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Yellow</a:t>
            </a:r>
            <a:r>
              <a:rPr lang="en-US" sz="2400" b="1" dirty="0" smtClean="0"/>
              <a:t> – </a:t>
            </a:r>
            <a:r>
              <a:rPr lang="en-US" sz="2400" b="1" dirty="0" smtClean="0"/>
              <a:t>Graphic Organizer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00B0F0"/>
                </a:solidFill>
              </a:rPr>
              <a:t>Blue</a:t>
            </a:r>
            <a:r>
              <a:rPr lang="en-US" sz="2400" b="1" dirty="0" smtClean="0"/>
              <a:t> – Cornell Notes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00B050"/>
                </a:solidFill>
              </a:rPr>
              <a:t>Green</a:t>
            </a:r>
            <a:r>
              <a:rPr lang="en-US" sz="2400" b="1" dirty="0" smtClean="0"/>
              <a:t> – </a:t>
            </a:r>
            <a:r>
              <a:rPr lang="en-US" sz="2400" b="1" dirty="0" smtClean="0"/>
              <a:t>3-Column </a:t>
            </a:r>
            <a:r>
              <a:rPr lang="en-US" sz="2400" b="1" dirty="0" smtClean="0"/>
              <a:t>Notes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457200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AFRICA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57200"/>
            <a:ext cx="5410200" cy="62484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Produce?</a:t>
            </a:r>
            <a:r>
              <a:rPr lang="en-US" sz="2400" dirty="0"/>
              <a:t> </a:t>
            </a:r>
            <a:r>
              <a:rPr lang="en-US" sz="2400" dirty="0" smtClean="0"/>
              <a:t>-GDP </a:t>
            </a:r>
            <a:r>
              <a:rPr lang="en-US" sz="2400" dirty="0"/>
              <a:t>comes from </a:t>
            </a:r>
            <a:r>
              <a:rPr lang="en-US" sz="2400" dirty="0" smtClean="0"/>
              <a:t>mining (diamonds, platinum &amp; gold), </a:t>
            </a:r>
            <a:r>
              <a:rPr lang="en-US" sz="2400" dirty="0"/>
              <a:t>agriculture, services, and </a:t>
            </a:r>
            <a:r>
              <a:rPr lang="en-US" sz="2400" dirty="0" smtClean="0"/>
              <a:t>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South </a:t>
            </a:r>
            <a:r>
              <a:rPr lang="en-US" sz="2400" dirty="0"/>
              <a:t>African government operates </a:t>
            </a:r>
            <a:r>
              <a:rPr lang="en-US" sz="2400" dirty="0" smtClean="0"/>
              <a:t>and </a:t>
            </a:r>
            <a:r>
              <a:rPr lang="en-US" sz="2400" dirty="0"/>
              <a:t>maintains state-run enterprises in </a:t>
            </a:r>
            <a:r>
              <a:rPr lang="en-US" sz="2400" dirty="0" smtClean="0"/>
              <a:t>housing</a:t>
            </a:r>
            <a:r>
              <a:rPr lang="en-US" sz="2400" dirty="0"/>
              <a:t>, business development, education, basic services, and healthcare</a:t>
            </a:r>
            <a:r>
              <a:rPr lang="en-US" sz="2400" dirty="0" smtClean="0"/>
              <a:t>. (Apartheid)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Produce? </a:t>
            </a:r>
            <a:r>
              <a:rPr lang="en-US" sz="2400" dirty="0" smtClean="0"/>
              <a:t>Business </a:t>
            </a:r>
            <a:r>
              <a:rPr lang="en-US" sz="2400" dirty="0"/>
              <a:t>owners and consumers make production and purchase decisions based on current market economic standards.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Whom to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Produce? </a:t>
            </a:r>
            <a:r>
              <a:rPr lang="en-US" sz="2400" dirty="0" smtClean="0"/>
              <a:t>Produce </a:t>
            </a:r>
            <a:r>
              <a:rPr lang="en-US" sz="2400" dirty="0"/>
              <a:t>goods and services for domestic and international markets based on the market price system. </a:t>
            </a:r>
          </a:p>
        </p:txBody>
      </p:sp>
      <p:pic>
        <p:nvPicPr>
          <p:cNvPr id="1026" name="Picture 2" descr="C:\Users\KKM15198\AppData\Local\Microsoft\Windows\Temporary Internet Files\Content.IE5\13M4G8HD\loose-diamonds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410029"/>
            <a:ext cx="232954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KM15198\AppData\Local\Microsoft\Windows\Temporary Internet Files\Content.IE5\9DCJR99U\flag-south-africa-X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0029"/>
            <a:ext cx="17526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800600"/>
            <a:ext cx="317406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AFRICA ECONOMY FACTS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57200"/>
            <a:ext cx="4953000" cy="6172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per capita-</a:t>
            </a:r>
            <a:r>
              <a:rPr lang="en-US" sz="2400" dirty="0" smtClean="0"/>
              <a:t>$9,800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Capital-</a:t>
            </a:r>
            <a:r>
              <a:rPr lang="en-US" sz="2400" dirty="0" smtClean="0"/>
              <a:t>Invests heavily in training and skills for industry; Still has highest unemployment rate(25%) due to effects of apartheid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Goods-</a:t>
            </a:r>
            <a:r>
              <a:rPr lang="en-US" sz="2400" dirty="0" smtClean="0"/>
              <a:t>Invests heavily in equipment needed for mining industry, machinery production, &amp; assembly lines 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191000"/>
            <a:ext cx="4243387" cy="259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57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21771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NIGERIA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762000"/>
            <a:ext cx="5105400" cy="6096000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838995"/>
              </a:buClr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Produce</a:t>
            </a:r>
            <a:r>
              <a:rPr lang="en-US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2400" dirty="0" smtClean="0">
                <a:solidFill>
                  <a:srgbClr val="FFFFFF"/>
                </a:solidFill>
              </a:rPr>
              <a:t>-Oil production &amp; petroleum products most of GDP; imports food products</a:t>
            </a:r>
          </a:p>
          <a:p>
            <a:pPr lvl="0">
              <a:buClr>
                <a:srgbClr val="838995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-Member of OPEC</a:t>
            </a:r>
            <a:endParaRPr lang="en-US" sz="2400" dirty="0">
              <a:solidFill>
                <a:srgbClr val="FFFFFF"/>
              </a:solidFill>
            </a:endParaRPr>
          </a:p>
          <a:p>
            <a:pPr marL="285750" lvl="0" indent="-285750">
              <a:buClr>
                <a:srgbClr val="838995"/>
              </a:buCl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Produce</a:t>
            </a:r>
            <a:r>
              <a:rPr lang="en-US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?-</a:t>
            </a:r>
            <a:r>
              <a:rPr lang="en-US" sz="2400" dirty="0" smtClean="0">
                <a:solidFill>
                  <a:srgbClr val="FFFFFF"/>
                </a:solidFill>
              </a:rPr>
              <a:t>Poorly organized after years of government corruption &amp; dictatorship; trying to reorganize with more private business</a:t>
            </a:r>
            <a:endParaRPr lang="en-US" sz="24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838995"/>
              </a:buCl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Whom to Produce? </a:t>
            </a:r>
            <a:r>
              <a:rPr lang="en-US" sz="2400" dirty="0" smtClean="0">
                <a:solidFill>
                  <a:srgbClr val="FFFFFF"/>
                </a:solidFill>
              </a:rPr>
              <a:t>-</a:t>
            </a:r>
            <a:r>
              <a:rPr lang="en-US" altLang="en-US" sz="2400" dirty="0"/>
              <a:t>46% of Nigeria’s daily oil production is exported to the United </a:t>
            </a:r>
            <a:r>
              <a:rPr lang="en-US" altLang="en-US" sz="2400" dirty="0" smtClean="0"/>
              <a:t>States</a:t>
            </a:r>
            <a:endParaRPr lang="en-US" altLang="en-US" sz="2400" dirty="0"/>
          </a:p>
          <a:p>
            <a:pPr marL="285750" lvl="0" indent="-285750">
              <a:buClr>
                <a:srgbClr val="838995"/>
              </a:buCl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C:\Users\KKM15198\AppData\Local\Microsoft\Windows\Temporary Internet Files\Content.IE5\9DCJR99U\CNBC_americas_highest_paying_jobs_petroleum_engineer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KM15198\AppData\Local\Microsoft\Windows\Temporary Internet Files\Content.IE5\W3UIUDMD\bp_log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6" y="3657600"/>
            <a:ext cx="4343400" cy="27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2084</TotalTime>
  <Words>634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Corbel</vt:lpstr>
      <vt:lpstr>Tahoma</vt:lpstr>
      <vt:lpstr>Tunga</vt:lpstr>
      <vt:lpstr>Mylar</vt:lpstr>
      <vt:lpstr>iRespondQuestionMaster</vt:lpstr>
      <vt:lpstr>iRespondGraphMaster</vt:lpstr>
      <vt:lpstr>February 23, 2016</vt:lpstr>
      <vt:lpstr>Economic Systems Review</vt:lpstr>
      <vt:lpstr>Trade &amp; Trade Barriers</vt:lpstr>
      <vt:lpstr>Economic Growth &amp; Investment Review</vt:lpstr>
      <vt:lpstr>PowerPoint Presentation</vt:lpstr>
      <vt:lpstr>Note taking</vt:lpstr>
      <vt:lpstr>SOUTH AFRICA</vt:lpstr>
      <vt:lpstr>SOUTH AFRICA ECONOMY FACTS</vt:lpstr>
      <vt:lpstr>NIGERIA</vt:lpstr>
      <vt:lpstr>NIGERIA ECONOMY FACTS</vt:lpstr>
      <vt:lpstr>Remainder of Class</vt:lpstr>
      <vt:lpstr>Closing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20, 2015</dc:title>
  <dc:creator>Kayla-Danielle Kraft</dc:creator>
  <cp:lastModifiedBy>Terence Burger</cp:lastModifiedBy>
  <cp:revision>31</cp:revision>
  <dcterms:created xsi:type="dcterms:W3CDTF">2015-02-20T15:43:17Z</dcterms:created>
  <dcterms:modified xsi:type="dcterms:W3CDTF">2016-02-23T13:18:59Z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