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3/29/2016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3/29/2016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3/29/2016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3/29/2016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12808"/>
            <a:ext cx="8825658" cy="2070339"/>
          </a:xfrm>
        </p:spPr>
        <p:txBody>
          <a:bodyPr/>
          <a:lstStyle/>
          <a:p>
            <a:r>
              <a:rPr lang="en-US" b="1" dirty="0" smtClean="0"/>
              <a:t>Ethnic and Religious Groups Day 2</a:t>
            </a:r>
            <a:endParaRPr lang="en-US" b="1" dirty="0"/>
          </a:p>
        </p:txBody>
      </p:sp>
      <p:sp>
        <p:nvSpPr>
          <p:cNvPr id="3" name="Subtitle 2"/>
          <p:cNvSpPr>
            <a:spLocks noGrp="1"/>
          </p:cNvSpPr>
          <p:nvPr>
            <p:ph type="subTitle" idx="1"/>
          </p:nvPr>
        </p:nvSpPr>
        <p:spPr>
          <a:xfrm>
            <a:off x="1154955" y="3364302"/>
            <a:ext cx="8825658" cy="2274498"/>
          </a:xfrm>
        </p:spPr>
        <p:txBody>
          <a:bodyPr>
            <a:normAutofit/>
          </a:bodyPr>
          <a:lstStyle/>
          <a:p>
            <a:r>
              <a:rPr lang="en-US" sz="2400" b="1" dirty="0">
                <a:solidFill>
                  <a:schemeClr val="bg1"/>
                </a:solidFill>
              </a:rPr>
              <a:t>•</a:t>
            </a:r>
            <a:r>
              <a:rPr lang="en-US" sz="2400" b="1" u="sng" dirty="0">
                <a:solidFill>
                  <a:schemeClr val="bg1"/>
                </a:solidFill>
              </a:rPr>
              <a:t>SS7G8.a</a:t>
            </a:r>
            <a:r>
              <a:rPr lang="en-US" sz="2400" b="1" dirty="0">
                <a:solidFill>
                  <a:schemeClr val="bg1"/>
                </a:solidFill>
              </a:rPr>
              <a:t> - Explain the differences between an ethnic group and a religious group.</a:t>
            </a:r>
          </a:p>
          <a:p>
            <a:r>
              <a:rPr lang="en-US" sz="2400" b="1" u="sng" dirty="0" smtClean="0">
                <a:solidFill>
                  <a:schemeClr val="bg1"/>
                </a:solidFill>
              </a:rPr>
              <a:t>Bell-Ringer</a:t>
            </a:r>
            <a:r>
              <a:rPr lang="en-US" sz="2400" b="1" dirty="0" smtClean="0">
                <a:solidFill>
                  <a:schemeClr val="bg1"/>
                </a:solidFill>
              </a:rPr>
              <a:t> – can you change your religious group or ethnic group?</a:t>
            </a:r>
            <a:endParaRPr lang="en-US" sz="2400" b="1" dirty="0">
              <a:solidFill>
                <a:schemeClr val="bg1"/>
              </a:solidFill>
            </a:endParaRPr>
          </a:p>
        </p:txBody>
      </p:sp>
    </p:spTree>
    <p:extLst>
      <p:ext uri="{BB962C8B-B14F-4D97-AF65-F5344CB8AC3E}">
        <p14:creationId xmlns:p14="http://schemas.microsoft.com/office/powerpoint/2010/main" val="458300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Buddhism</a:t>
            </a:r>
            <a:endParaRPr lang="en-US" b="1" dirty="0"/>
          </a:p>
        </p:txBody>
      </p:sp>
      <p:sp>
        <p:nvSpPr>
          <p:cNvPr id="3" name="Content Placeholder 2"/>
          <p:cNvSpPr>
            <a:spLocks noGrp="1"/>
          </p:cNvSpPr>
          <p:nvPr>
            <p:ph idx="1"/>
          </p:nvPr>
        </p:nvSpPr>
        <p:spPr>
          <a:xfrm>
            <a:off x="1154954" y="2320506"/>
            <a:ext cx="8825659" cy="4287328"/>
          </a:xfrm>
        </p:spPr>
        <p:txBody>
          <a:bodyPr>
            <a:normAutofit fontScale="92500" lnSpcReduction="20000"/>
          </a:bodyPr>
          <a:lstStyle/>
          <a:p>
            <a:r>
              <a:rPr lang="en-US" b="1" dirty="0"/>
              <a:t>16.)	 Where was Buddhism created?</a:t>
            </a:r>
          </a:p>
          <a:p>
            <a:pPr lvl="1"/>
            <a:r>
              <a:rPr lang="en-US" b="1" dirty="0" smtClean="0"/>
              <a:t>Buddhism was created in India.</a:t>
            </a:r>
            <a:endParaRPr lang="en-US" b="1" dirty="0"/>
          </a:p>
          <a:p>
            <a:r>
              <a:rPr lang="en-US" b="1" dirty="0"/>
              <a:t>17.)	Who was the creator of Buddhism?</a:t>
            </a:r>
          </a:p>
          <a:p>
            <a:pPr lvl="1"/>
            <a:r>
              <a:rPr lang="en-US" b="1" dirty="0" smtClean="0"/>
              <a:t>The creator is Buddhism is Siddhartha Gautama.</a:t>
            </a:r>
            <a:endParaRPr lang="en-US" b="1" dirty="0"/>
          </a:p>
          <a:p>
            <a:r>
              <a:rPr lang="en-US" b="1" dirty="0"/>
              <a:t>18.)	 Does Buddhism have a caste system?</a:t>
            </a:r>
          </a:p>
          <a:p>
            <a:pPr lvl="1"/>
            <a:r>
              <a:rPr lang="en-US" b="1" dirty="0" smtClean="0"/>
              <a:t>Buddhism does NOT have a caste system.</a:t>
            </a:r>
            <a:endParaRPr lang="en-US" b="1" dirty="0"/>
          </a:p>
          <a:p>
            <a:r>
              <a:rPr lang="en-US" b="1" dirty="0"/>
              <a:t>19.)	 List the 4 Noble Truths</a:t>
            </a:r>
            <a:r>
              <a:rPr lang="en-US" b="1" dirty="0" smtClean="0"/>
              <a:t>:</a:t>
            </a:r>
          </a:p>
          <a:p>
            <a:pPr lvl="1"/>
            <a:r>
              <a:rPr lang="en-US" b="1" dirty="0" smtClean="0"/>
              <a:t>1.) Life always brings pain, 2.) Suffering and sorrow caused by greed and desire, 3.) Leaving greedy desires could end suffering, 4.) Follow Middle Wat to achieve Nirvana.</a:t>
            </a:r>
            <a:endParaRPr lang="en-US" b="1" dirty="0"/>
          </a:p>
          <a:p>
            <a:r>
              <a:rPr lang="en-US" b="1" dirty="0" smtClean="0"/>
              <a:t>20</a:t>
            </a:r>
            <a:r>
              <a:rPr lang="en-US" b="1" dirty="0"/>
              <a:t>.)	 List the Eightfold Path</a:t>
            </a:r>
            <a:r>
              <a:rPr lang="en-US" b="1" dirty="0" smtClean="0"/>
              <a:t>:</a:t>
            </a:r>
          </a:p>
          <a:p>
            <a:pPr lvl="1"/>
            <a:r>
              <a:rPr lang="en-US" b="1" dirty="0" smtClean="0"/>
              <a:t>1.) Try to recognize the truth, 2.) Try to avoid evil actions and bad people, 3.) Do not say things that hurt others, 4.) Respect other people and their belongings, 5.) Choose a job that does not harm to others, 6.) Do not think evil thoughts, 7.) Avoid excitement or anger, 8.) Work at meditation and think about what matters in life.</a:t>
            </a:r>
            <a:endParaRPr lang="en-US" b="1" dirty="0"/>
          </a:p>
          <a:p>
            <a:endParaRPr lang="en-US" dirty="0"/>
          </a:p>
        </p:txBody>
      </p:sp>
    </p:spTree>
    <p:extLst>
      <p:ext uri="{BB962C8B-B14F-4D97-AF65-F5344CB8AC3E}">
        <p14:creationId xmlns:p14="http://schemas.microsoft.com/office/powerpoint/2010/main" val="104885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 &amp; Shintoism</a:t>
            </a:r>
            <a:endParaRPr lang="en-US" b="1" dirty="0"/>
          </a:p>
        </p:txBody>
      </p:sp>
      <p:sp>
        <p:nvSpPr>
          <p:cNvPr id="3" name="Content Placeholder 2"/>
          <p:cNvSpPr>
            <a:spLocks noGrp="1"/>
          </p:cNvSpPr>
          <p:nvPr>
            <p:ph idx="1"/>
          </p:nvPr>
        </p:nvSpPr>
        <p:spPr>
          <a:xfrm>
            <a:off x="1154954" y="2432649"/>
            <a:ext cx="8825659" cy="4132053"/>
          </a:xfrm>
        </p:spPr>
        <p:txBody>
          <a:bodyPr>
            <a:normAutofit/>
          </a:bodyPr>
          <a:lstStyle/>
          <a:p>
            <a:r>
              <a:rPr lang="en-US" b="1" u="sng" dirty="0"/>
              <a:t>Islam</a:t>
            </a:r>
            <a:r>
              <a:rPr lang="en-US" b="1" dirty="0"/>
              <a:t> </a:t>
            </a:r>
            <a:endParaRPr lang="en-US" b="1" dirty="0" smtClean="0"/>
          </a:p>
          <a:p>
            <a:r>
              <a:rPr lang="en-US" b="1" dirty="0" smtClean="0"/>
              <a:t>21</a:t>
            </a:r>
            <a:r>
              <a:rPr lang="en-US" b="1" dirty="0"/>
              <a:t>.)	 List the 5 Pillars of Islam</a:t>
            </a:r>
          </a:p>
          <a:p>
            <a:pPr lvl="1"/>
            <a:r>
              <a:rPr lang="en-US" b="1" dirty="0" smtClean="0"/>
              <a:t> 1.) Profession of faith (Allah is only god), 2.) Pray 5x a day facing Mecca, 3.) Alms (charity) to the poor, 4.) Fasting during holy month of Ramadan, 5.) Hajj (pilgrimage) to Mecca once in life.</a:t>
            </a:r>
            <a:endParaRPr lang="en-US" b="1" dirty="0"/>
          </a:p>
          <a:p>
            <a:r>
              <a:rPr lang="en-US" b="1" u="sng" dirty="0"/>
              <a:t>Shintoism </a:t>
            </a:r>
            <a:endParaRPr lang="en-US" b="1" u="sng" dirty="0" smtClean="0"/>
          </a:p>
          <a:p>
            <a:r>
              <a:rPr lang="en-US" b="1" dirty="0" smtClean="0"/>
              <a:t>22</a:t>
            </a:r>
            <a:r>
              <a:rPr lang="en-US" b="1" dirty="0"/>
              <a:t>.)	 Where was Shintoism created?</a:t>
            </a:r>
          </a:p>
          <a:p>
            <a:pPr lvl="1"/>
            <a:r>
              <a:rPr lang="en-US" b="1" dirty="0" smtClean="0"/>
              <a:t>Shintoism was created in Japan.</a:t>
            </a:r>
            <a:endParaRPr lang="en-US" b="1" dirty="0"/>
          </a:p>
          <a:p>
            <a:r>
              <a:rPr lang="en-US" b="1" dirty="0"/>
              <a:t>23.)	 What are kami</a:t>
            </a:r>
            <a:r>
              <a:rPr lang="en-US" b="1" dirty="0" smtClean="0"/>
              <a:t>?</a:t>
            </a:r>
          </a:p>
          <a:p>
            <a:pPr lvl="1"/>
            <a:r>
              <a:rPr lang="en-US" b="1" dirty="0" smtClean="0"/>
              <a:t>Kami are divine spirits found in nature.</a:t>
            </a:r>
            <a:endParaRPr lang="en-US" b="1" dirty="0"/>
          </a:p>
          <a:p>
            <a:endParaRPr lang="en-US" dirty="0"/>
          </a:p>
        </p:txBody>
      </p:sp>
    </p:spTree>
    <p:extLst>
      <p:ext uri="{BB962C8B-B14F-4D97-AF65-F5344CB8AC3E}">
        <p14:creationId xmlns:p14="http://schemas.microsoft.com/office/powerpoint/2010/main" val="197375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Confucianism</a:t>
            </a:r>
            <a:endParaRPr lang="en-US" b="1" dirty="0"/>
          </a:p>
        </p:txBody>
      </p:sp>
      <p:sp>
        <p:nvSpPr>
          <p:cNvPr id="3" name="Content Placeholder 2"/>
          <p:cNvSpPr>
            <a:spLocks noGrp="1"/>
          </p:cNvSpPr>
          <p:nvPr>
            <p:ph idx="1"/>
          </p:nvPr>
        </p:nvSpPr>
        <p:spPr>
          <a:xfrm>
            <a:off x="1154954" y="2406770"/>
            <a:ext cx="8825659" cy="4192438"/>
          </a:xfrm>
        </p:spPr>
        <p:txBody>
          <a:bodyPr>
            <a:normAutofit/>
          </a:bodyPr>
          <a:lstStyle/>
          <a:p>
            <a:r>
              <a:rPr lang="en-US" sz="2400" b="1" dirty="0"/>
              <a:t>Where was Confucianism created?</a:t>
            </a:r>
          </a:p>
          <a:p>
            <a:pPr lvl="1"/>
            <a:r>
              <a:rPr lang="en-US" sz="2400" b="1" dirty="0" smtClean="0"/>
              <a:t>Confucianism was created in China.</a:t>
            </a:r>
            <a:endParaRPr lang="en-US" sz="2400" b="1" dirty="0"/>
          </a:p>
          <a:p>
            <a:r>
              <a:rPr lang="en-US" sz="2400" b="1" dirty="0"/>
              <a:t>25.)	What is the Golden Rule?</a:t>
            </a:r>
          </a:p>
          <a:p>
            <a:pPr lvl="1"/>
            <a:r>
              <a:rPr lang="en-US" sz="2400" b="1" dirty="0" smtClean="0"/>
              <a:t>The Golden Rule is: What you do not like when done unto yourself, do not unto others.</a:t>
            </a:r>
            <a:endParaRPr lang="en-US" sz="2400" b="1" dirty="0"/>
          </a:p>
          <a:p>
            <a:r>
              <a:rPr lang="en-US" sz="2400" b="1" dirty="0"/>
              <a:t>26.)	What are the 5 Basic Relationships?</a:t>
            </a:r>
          </a:p>
          <a:p>
            <a:pPr lvl="1"/>
            <a:r>
              <a:rPr lang="en-US" sz="2400" b="1" dirty="0" smtClean="0"/>
              <a:t>1.) Ruler and Subject, 2.) Father and Son, 3.) Husband and Wife, 4.) Older Brother and Younger Brother, 5.) Friend and Friend </a:t>
            </a:r>
            <a:endParaRPr lang="en-US" sz="2400" b="1" dirty="0"/>
          </a:p>
          <a:p>
            <a:endParaRPr lang="en-US" dirty="0"/>
          </a:p>
        </p:txBody>
      </p:sp>
    </p:spTree>
    <p:extLst>
      <p:ext uri="{BB962C8B-B14F-4D97-AF65-F5344CB8AC3E}">
        <p14:creationId xmlns:p14="http://schemas.microsoft.com/office/powerpoint/2010/main" val="33384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Ethnic and Religious Group Work Session</a:t>
            </a:r>
          </a:p>
        </p:txBody>
      </p:sp>
      <p:sp>
        <p:nvSpPr>
          <p:cNvPr id="3" name="Content Placeholder 2"/>
          <p:cNvSpPr>
            <a:spLocks noGrp="1"/>
          </p:cNvSpPr>
          <p:nvPr>
            <p:ph idx="1"/>
          </p:nvPr>
        </p:nvSpPr>
        <p:spPr/>
        <p:txBody>
          <a:bodyPr>
            <a:normAutofit/>
          </a:bodyPr>
          <a:lstStyle/>
          <a:p>
            <a:r>
              <a:rPr lang="en-US" sz="2400" b="1" dirty="0"/>
              <a:t>Use the CRCT readings to help answer the questions in the packet.</a:t>
            </a:r>
          </a:p>
          <a:p>
            <a:r>
              <a:rPr lang="en-US" sz="2400" b="1" dirty="0"/>
              <a:t>Make sure your answers are in complete sentences.</a:t>
            </a:r>
          </a:p>
          <a:p>
            <a:r>
              <a:rPr lang="en-US" sz="2400" b="1" dirty="0"/>
              <a:t>You cannot take the reading home with you and it is not on my blog, so work hard today!</a:t>
            </a:r>
          </a:p>
          <a:p>
            <a:r>
              <a:rPr lang="en-US" sz="2400" b="1" dirty="0" smtClean="0"/>
              <a:t>I am only giving you 30 minutes today to work on this before we move to the next assignment.</a:t>
            </a:r>
            <a:endParaRPr lang="en-US" sz="2400" b="1" dirty="0"/>
          </a:p>
        </p:txBody>
      </p:sp>
    </p:spTree>
    <p:extLst>
      <p:ext uri="{BB962C8B-B14F-4D97-AF65-F5344CB8AC3E}">
        <p14:creationId xmlns:p14="http://schemas.microsoft.com/office/powerpoint/2010/main" val="3711498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a:t>
            </a:r>
            <a:endParaRPr lang="en-US" b="1" dirty="0"/>
          </a:p>
        </p:txBody>
      </p:sp>
      <p:sp>
        <p:nvSpPr>
          <p:cNvPr id="3" name="Content Placeholder 2"/>
          <p:cNvSpPr>
            <a:spLocks noGrp="1"/>
          </p:cNvSpPr>
          <p:nvPr>
            <p:ph idx="1"/>
          </p:nvPr>
        </p:nvSpPr>
        <p:spPr/>
        <p:txBody>
          <a:bodyPr>
            <a:normAutofit/>
          </a:bodyPr>
          <a:lstStyle/>
          <a:p>
            <a:r>
              <a:rPr lang="en-US" sz="2400" b="1" dirty="0" smtClean="0"/>
              <a:t>Let’s go over your responses to make sure they are correct!</a:t>
            </a:r>
          </a:p>
          <a:p>
            <a:r>
              <a:rPr lang="en-US" sz="2400" b="1" dirty="0" smtClean="0"/>
              <a:t>Follow along and make any necessary corrections to your packet before you hand it in.</a:t>
            </a:r>
            <a:endParaRPr lang="en-US" sz="2400" b="1" dirty="0"/>
          </a:p>
        </p:txBody>
      </p:sp>
    </p:spTree>
    <p:extLst>
      <p:ext uri="{BB962C8B-B14F-4D97-AF65-F5344CB8AC3E}">
        <p14:creationId xmlns:p14="http://schemas.microsoft.com/office/powerpoint/2010/main" val="511164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Bedouins &amp; Ethnic vs Religious Groups</a:t>
            </a:r>
            <a:endParaRPr lang="en-US" b="1" dirty="0"/>
          </a:p>
        </p:txBody>
      </p:sp>
      <p:sp>
        <p:nvSpPr>
          <p:cNvPr id="3" name="Content Placeholder 2"/>
          <p:cNvSpPr>
            <a:spLocks noGrp="1"/>
          </p:cNvSpPr>
          <p:nvPr>
            <p:ph idx="1"/>
          </p:nvPr>
        </p:nvSpPr>
        <p:spPr>
          <a:xfrm>
            <a:off x="1154954" y="2320505"/>
            <a:ext cx="8825659" cy="4140679"/>
          </a:xfrm>
        </p:spPr>
        <p:txBody>
          <a:bodyPr>
            <a:normAutofit fontScale="92500" lnSpcReduction="10000"/>
          </a:bodyPr>
          <a:lstStyle/>
          <a:p>
            <a:r>
              <a:rPr lang="en-US" b="1" u="sng" dirty="0"/>
              <a:t>Bedouins</a:t>
            </a:r>
            <a:r>
              <a:rPr lang="en-US" b="1" dirty="0"/>
              <a:t> </a:t>
            </a:r>
            <a:endParaRPr lang="en-US" b="1" dirty="0" smtClean="0"/>
          </a:p>
          <a:p>
            <a:r>
              <a:rPr lang="en-US" b="1" dirty="0" smtClean="0"/>
              <a:t>1</a:t>
            </a:r>
            <a:r>
              <a:rPr lang="en-US" b="1" dirty="0"/>
              <a:t>.)	Where do the Bedouins live and what are their traditional jobs</a:t>
            </a:r>
            <a:r>
              <a:rPr lang="en-US" b="1" dirty="0" smtClean="0"/>
              <a:t>?</a:t>
            </a:r>
          </a:p>
          <a:p>
            <a:pPr lvl="1"/>
            <a:r>
              <a:rPr lang="en-US" b="1" dirty="0" smtClean="0"/>
              <a:t>Live – Deserts of Middle East and North Africa. Jobs – Trading animals and handmade goods with cities near the desert.</a:t>
            </a:r>
            <a:endParaRPr lang="en-US" b="1" dirty="0"/>
          </a:p>
          <a:p>
            <a:r>
              <a:rPr lang="en-US" b="1" u="sng" dirty="0" smtClean="0"/>
              <a:t>Ethnic </a:t>
            </a:r>
            <a:r>
              <a:rPr lang="en-US" b="1" u="sng" dirty="0"/>
              <a:t>Groups vs Religious </a:t>
            </a:r>
            <a:r>
              <a:rPr lang="en-US" b="1" u="sng" dirty="0" smtClean="0"/>
              <a:t>Groups</a:t>
            </a:r>
            <a:endParaRPr lang="en-US" b="1" u="sng" dirty="0"/>
          </a:p>
          <a:p>
            <a:r>
              <a:rPr lang="en-US" b="1" dirty="0"/>
              <a:t>2.)	What is an ethnic group</a:t>
            </a:r>
            <a:r>
              <a:rPr lang="en-US" b="1" dirty="0" smtClean="0"/>
              <a:t>?</a:t>
            </a:r>
          </a:p>
          <a:p>
            <a:pPr lvl="1"/>
            <a:r>
              <a:rPr lang="en-US" b="1" dirty="0" smtClean="0"/>
              <a:t>Ethnic Group – Group of people who share traditions, culture, history, and language that has been passed down through generations.</a:t>
            </a:r>
          </a:p>
          <a:p>
            <a:r>
              <a:rPr lang="en-US" b="1" dirty="0" smtClean="0"/>
              <a:t>3</a:t>
            </a:r>
            <a:r>
              <a:rPr lang="en-US" b="1" dirty="0"/>
              <a:t>.)	What is a religious group</a:t>
            </a:r>
            <a:r>
              <a:rPr lang="en-US" b="1" dirty="0" smtClean="0"/>
              <a:t>?</a:t>
            </a:r>
          </a:p>
          <a:p>
            <a:pPr lvl="1"/>
            <a:r>
              <a:rPr lang="en-US" b="1" dirty="0" smtClean="0"/>
              <a:t>Religious Group – Group of people who share belief in god(s), same holy book, place of worship, and religious rituals.</a:t>
            </a:r>
            <a:endParaRPr lang="en-US" b="1" dirty="0"/>
          </a:p>
          <a:p>
            <a:r>
              <a:rPr lang="en-US" b="1" dirty="0"/>
              <a:t>4.)	Which can you change? Which can you not change</a:t>
            </a:r>
            <a:r>
              <a:rPr lang="en-US" b="1" dirty="0" smtClean="0"/>
              <a:t>?</a:t>
            </a:r>
          </a:p>
          <a:p>
            <a:pPr lvl="1"/>
            <a:r>
              <a:rPr lang="en-US" b="1" dirty="0" smtClean="0"/>
              <a:t>You can change your religious group, but cannot change your ethnic group.</a:t>
            </a:r>
            <a:endParaRPr lang="en-US" b="1" dirty="0"/>
          </a:p>
          <a:p>
            <a:endParaRPr lang="en-US" dirty="0"/>
          </a:p>
        </p:txBody>
      </p:sp>
    </p:spTree>
    <p:extLst>
      <p:ext uri="{BB962C8B-B14F-4D97-AF65-F5344CB8AC3E}">
        <p14:creationId xmlns:p14="http://schemas.microsoft.com/office/powerpoint/2010/main" val="89016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Arabs, Persians, &amp; Kurds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0572300"/>
              </p:ext>
            </p:extLst>
          </p:nvPr>
        </p:nvGraphicFramePr>
        <p:xfrm>
          <a:off x="1155700" y="2603500"/>
          <a:ext cx="8824912" cy="3393440"/>
        </p:xfrm>
        <a:graphic>
          <a:graphicData uri="http://schemas.openxmlformats.org/drawingml/2006/table">
            <a:tbl>
              <a:tblPr firstRow="1" bandRow="1">
                <a:tableStyleId>{5C22544A-7EE6-4342-B048-85BDC9FD1C3A}</a:tableStyleId>
              </a:tblPr>
              <a:tblGrid>
                <a:gridCol w="2206228"/>
                <a:gridCol w="2206228"/>
                <a:gridCol w="2206228"/>
                <a:gridCol w="2206228"/>
              </a:tblGrid>
              <a:tr h="370840">
                <a:tc>
                  <a:txBody>
                    <a:bodyPr/>
                    <a:lstStyle/>
                    <a:p>
                      <a:pPr algn="ctr"/>
                      <a:endParaRPr lang="en-US" b="1" dirty="0"/>
                    </a:p>
                  </a:txBody>
                  <a:tcPr/>
                </a:tc>
                <a:tc>
                  <a:txBody>
                    <a:bodyPr/>
                    <a:lstStyle/>
                    <a:p>
                      <a:pPr algn="ctr"/>
                      <a:r>
                        <a:rPr lang="en-US" b="1" dirty="0" smtClean="0"/>
                        <a:t>Arabs</a:t>
                      </a:r>
                      <a:endParaRPr lang="en-US" b="1" dirty="0"/>
                    </a:p>
                  </a:txBody>
                  <a:tcPr/>
                </a:tc>
                <a:tc>
                  <a:txBody>
                    <a:bodyPr/>
                    <a:lstStyle/>
                    <a:p>
                      <a:pPr algn="ctr"/>
                      <a:r>
                        <a:rPr lang="en-US" b="1" dirty="0" smtClean="0"/>
                        <a:t>Persians</a:t>
                      </a:r>
                      <a:endParaRPr lang="en-US" b="1" dirty="0"/>
                    </a:p>
                  </a:txBody>
                  <a:tcPr/>
                </a:tc>
                <a:tc>
                  <a:txBody>
                    <a:bodyPr/>
                    <a:lstStyle/>
                    <a:p>
                      <a:pPr algn="ctr"/>
                      <a:r>
                        <a:rPr lang="en-US" b="1" dirty="0" smtClean="0"/>
                        <a:t>Kurds</a:t>
                      </a:r>
                      <a:endParaRPr lang="en-US" b="1" dirty="0"/>
                    </a:p>
                  </a:txBody>
                  <a:tcPr/>
                </a:tc>
              </a:tr>
              <a:tr h="370840">
                <a:tc>
                  <a:txBody>
                    <a:bodyPr/>
                    <a:lstStyle/>
                    <a:p>
                      <a:pPr algn="ctr"/>
                      <a:r>
                        <a:rPr lang="en-US" b="1" dirty="0" smtClean="0"/>
                        <a:t>Location</a:t>
                      </a:r>
                      <a:endParaRPr lang="en-US" b="1" dirty="0"/>
                    </a:p>
                  </a:txBody>
                  <a:tcPr/>
                </a:tc>
                <a:tc>
                  <a:txBody>
                    <a:bodyPr/>
                    <a:lstStyle/>
                    <a:p>
                      <a:pPr algn="ctr"/>
                      <a:r>
                        <a:rPr lang="en-US" b="1" dirty="0" smtClean="0"/>
                        <a:t>Middle East (except Israel) and North Africa</a:t>
                      </a:r>
                      <a:endParaRPr lang="en-US" b="1" dirty="0"/>
                    </a:p>
                  </a:txBody>
                  <a:tcPr/>
                </a:tc>
                <a:tc>
                  <a:txBody>
                    <a:bodyPr/>
                    <a:lstStyle/>
                    <a:p>
                      <a:pPr algn="ctr"/>
                      <a:r>
                        <a:rPr lang="en-US" b="1" dirty="0" smtClean="0"/>
                        <a:t>Iran</a:t>
                      </a:r>
                      <a:endParaRPr lang="en-US" b="1" dirty="0"/>
                    </a:p>
                  </a:txBody>
                  <a:tcPr/>
                </a:tc>
                <a:tc>
                  <a:txBody>
                    <a:bodyPr/>
                    <a:lstStyle/>
                    <a:p>
                      <a:pPr algn="ctr"/>
                      <a:r>
                        <a:rPr lang="en-US" b="1" dirty="0" smtClean="0"/>
                        <a:t>Where</a:t>
                      </a:r>
                      <a:r>
                        <a:rPr lang="en-US" b="1" baseline="0" dirty="0" smtClean="0"/>
                        <a:t> Syria, Turkey, Iraq, and Iran come together.</a:t>
                      </a:r>
                    </a:p>
                    <a:p>
                      <a:pPr algn="ctr"/>
                      <a:r>
                        <a:rPr lang="en-US" b="1" baseline="0" dirty="0" smtClean="0"/>
                        <a:t>They want their own country named Kurdistan</a:t>
                      </a:r>
                      <a:endParaRPr lang="en-US" b="1" dirty="0"/>
                    </a:p>
                  </a:txBody>
                  <a:tcPr/>
                </a:tc>
              </a:tr>
              <a:tr h="370840">
                <a:tc>
                  <a:txBody>
                    <a:bodyPr/>
                    <a:lstStyle/>
                    <a:p>
                      <a:pPr algn="ctr"/>
                      <a:r>
                        <a:rPr lang="en-US" b="1" dirty="0" smtClean="0"/>
                        <a:t>Language</a:t>
                      </a:r>
                      <a:endParaRPr lang="en-US" b="1" dirty="0"/>
                    </a:p>
                  </a:txBody>
                  <a:tcPr/>
                </a:tc>
                <a:tc>
                  <a:txBody>
                    <a:bodyPr/>
                    <a:lstStyle/>
                    <a:p>
                      <a:pPr algn="ctr"/>
                      <a:r>
                        <a:rPr lang="en-US" b="1" dirty="0" smtClean="0"/>
                        <a:t>Arabic</a:t>
                      </a:r>
                      <a:endParaRPr lang="en-US" b="1" dirty="0"/>
                    </a:p>
                  </a:txBody>
                  <a:tcPr/>
                </a:tc>
                <a:tc>
                  <a:txBody>
                    <a:bodyPr/>
                    <a:lstStyle/>
                    <a:p>
                      <a:pPr algn="ctr"/>
                      <a:r>
                        <a:rPr lang="en-US" b="1" dirty="0" smtClean="0"/>
                        <a:t>Farsi</a:t>
                      </a:r>
                      <a:endParaRPr lang="en-US" b="1" dirty="0"/>
                    </a:p>
                  </a:txBody>
                  <a:tcPr/>
                </a:tc>
                <a:tc>
                  <a:txBody>
                    <a:bodyPr/>
                    <a:lstStyle/>
                    <a:p>
                      <a:pPr algn="ctr"/>
                      <a:r>
                        <a:rPr lang="en-US" b="1" dirty="0" smtClean="0"/>
                        <a:t>Kurdish</a:t>
                      </a:r>
                      <a:endParaRPr lang="en-US" b="1" dirty="0"/>
                    </a:p>
                  </a:txBody>
                  <a:tcPr/>
                </a:tc>
              </a:tr>
              <a:tr h="370840">
                <a:tc>
                  <a:txBody>
                    <a:bodyPr/>
                    <a:lstStyle/>
                    <a:p>
                      <a:pPr algn="ctr"/>
                      <a:r>
                        <a:rPr lang="en-US" b="1" dirty="0" smtClean="0"/>
                        <a:t>Religion(s)</a:t>
                      </a:r>
                      <a:endParaRPr lang="en-US" b="1" dirty="0"/>
                    </a:p>
                  </a:txBody>
                  <a:tcPr/>
                </a:tc>
                <a:tc>
                  <a:txBody>
                    <a:bodyPr/>
                    <a:lstStyle/>
                    <a:p>
                      <a:pPr algn="ctr"/>
                      <a:r>
                        <a:rPr lang="en-US" b="1" dirty="0" smtClean="0"/>
                        <a:t>*Islam</a:t>
                      </a:r>
                    </a:p>
                    <a:p>
                      <a:pPr algn="ctr"/>
                      <a:r>
                        <a:rPr lang="en-US" b="1" dirty="0" smtClean="0"/>
                        <a:t>*Christianity</a:t>
                      </a:r>
                      <a:endParaRPr lang="en-US" b="1" dirty="0"/>
                    </a:p>
                  </a:txBody>
                  <a:tcPr/>
                </a:tc>
                <a:tc>
                  <a:txBody>
                    <a:bodyPr/>
                    <a:lstStyle/>
                    <a:p>
                      <a:pPr algn="ctr"/>
                      <a:r>
                        <a:rPr lang="en-US" b="1" dirty="0" smtClean="0"/>
                        <a:t>Islam (mainly Shia)</a:t>
                      </a:r>
                      <a:endParaRPr lang="en-US" b="1" dirty="0"/>
                    </a:p>
                  </a:txBody>
                  <a:tcPr/>
                </a:tc>
                <a:tc>
                  <a:txBody>
                    <a:bodyPr/>
                    <a:lstStyle/>
                    <a:p>
                      <a:pPr algn="ctr"/>
                      <a:r>
                        <a:rPr lang="en-US" b="1" dirty="0" smtClean="0"/>
                        <a:t>Islam (mainly</a:t>
                      </a:r>
                      <a:r>
                        <a:rPr lang="en-US" b="1" baseline="0" dirty="0" smtClean="0"/>
                        <a:t> Sunni)</a:t>
                      </a:r>
                      <a:endParaRPr lang="en-US" b="1" dirty="0"/>
                    </a:p>
                  </a:txBody>
                  <a:tcPr/>
                </a:tc>
              </a:tr>
            </a:tbl>
          </a:graphicData>
        </a:graphic>
      </p:graphicFrame>
    </p:spTree>
    <p:extLst>
      <p:ext uri="{BB962C8B-B14F-4D97-AF65-F5344CB8AC3E}">
        <p14:creationId xmlns:p14="http://schemas.microsoft.com/office/powerpoint/2010/main" val="3502653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Judaism, Christianity, &amp; Islam</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4609843"/>
              </p:ext>
            </p:extLst>
          </p:nvPr>
        </p:nvGraphicFramePr>
        <p:xfrm>
          <a:off x="1155700" y="2603500"/>
          <a:ext cx="8824912" cy="4130040"/>
        </p:xfrm>
        <a:graphic>
          <a:graphicData uri="http://schemas.openxmlformats.org/drawingml/2006/table">
            <a:tbl>
              <a:tblPr firstRow="1" bandRow="1">
                <a:tableStyleId>{5C22544A-7EE6-4342-B048-85BDC9FD1C3A}</a:tableStyleId>
              </a:tblPr>
              <a:tblGrid>
                <a:gridCol w="2206228"/>
                <a:gridCol w="2206228"/>
                <a:gridCol w="2206228"/>
                <a:gridCol w="2206228"/>
              </a:tblGrid>
              <a:tr h="370840">
                <a:tc>
                  <a:txBody>
                    <a:bodyPr/>
                    <a:lstStyle/>
                    <a:p>
                      <a:pPr algn="ctr"/>
                      <a:endParaRPr lang="en-US" b="1" dirty="0"/>
                    </a:p>
                  </a:txBody>
                  <a:tcPr/>
                </a:tc>
                <a:tc>
                  <a:txBody>
                    <a:bodyPr/>
                    <a:lstStyle/>
                    <a:p>
                      <a:pPr algn="ctr"/>
                      <a:r>
                        <a:rPr lang="en-US" b="1" dirty="0" smtClean="0"/>
                        <a:t>Judaism</a:t>
                      </a:r>
                      <a:endParaRPr lang="en-US" b="1" dirty="0"/>
                    </a:p>
                  </a:txBody>
                  <a:tcPr/>
                </a:tc>
                <a:tc>
                  <a:txBody>
                    <a:bodyPr/>
                    <a:lstStyle/>
                    <a:p>
                      <a:pPr algn="ctr"/>
                      <a:r>
                        <a:rPr lang="en-US" b="1" dirty="0" smtClean="0"/>
                        <a:t>Christianity</a:t>
                      </a:r>
                      <a:endParaRPr lang="en-US" b="1" dirty="0"/>
                    </a:p>
                  </a:txBody>
                  <a:tcPr/>
                </a:tc>
                <a:tc>
                  <a:txBody>
                    <a:bodyPr/>
                    <a:lstStyle/>
                    <a:p>
                      <a:pPr algn="ctr"/>
                      <a:r>
                        <a:rPr lang="en-US" b="1" dirty="0" smtClean="0"/>
                        <a:t>Islam</a:t>
                      </a:r>
                      <a:endParaRPr lang="en-US" b="1" dirty="0"/>
                    </a:p>
                  </a:txBody>
                  <a:tcPr/>
                </a:tc>
              </a:tr>
              <a:tr h="370840">
                <a:tc>
                  <a:txBody>
                    <a:bodyPr/>
                    <a:lstStyle/>
                    <a:p>
                      <a:pPr algn="ctr"/>
                      <a:r>
                        <a:rPr lang="en-US" b="1" dirty="0" smtClean="0"/>
                        <a:t>Monotheistic</a:t>
                      </a:r>
                      <a:r>
                        <a:rPr lang="en-US" b="1" baseline="0" dirty="0" smtClean="0"/>
                        <a:t> or Polytheistic</a:t>
                      </a:r>
                      <a:endParaRPr lang="en-US" b="1" dirty="0"/>
                    </a:p>
                  </a:txBody>
                  <a:tcPr/>
                </a:tc>
                <a:tc>
                  <a:txBody>
                    <a:bodyPr/>
                    <a:lstStyle/>
                    <a:p>
                      <a:pPr algn="ctr"/>
                      <a:r>
                        <a:rPr lang="en-US" b="1" dirty="0" smtClean="0"/>
                        <a:t>Monotheistic</a:t>
                      </a:r>
                      <a:endParaRPr lang="en-US" b="1" dirty="0"/>
                    </a:p>
                  </a:txBody>
                  <a:tcPr/>
                </a:tc>
                <a:tc>
                  <a:txBody>
                    <a:bodyPr/>
                    <a:lstStyle/>
                    <a:p>
                      <a:pPr algn="ctr"/>
                      <a:r>
                        <a:rPr lang="en-US" b="1" dirty="0" smtClean="0"/>
                        <a:t>Monotheistic</a:t>
                      </a:r>
                      <a:endParaRPr lang="en-US" b="1" dirty="0"/>
                    </a:p>
                  </a:txBody>
                  <a:tcPr/>
                </a:tc>
                <a:tc>
                  <a:txBody>
                    <a:bodyPr/>
                    <a:lstStyle/>
                    <a:p>
                      <a:pPr algn="ctr"/>
                      <a:r>
                        <a:rPr lang="en-US" b="1" dirty="0" smtClean="0"/>
                        <a:t>Monotheistic</a:t>
                      </a:r>
                      <a:endParaRPr lang="en-US" b="1" dirty="0"/>
                    </a:p>
                  </a:txBody>
                  <a:tcPr/>
                </a:tc>
              </a:tr>
              <a:tr h="370840">
                <a:tc>
                  <a:txBody>
                    <a:bodyPr/>
                    <a:lstStyle/>
                    <a:p>
                      <a:pPr algn="ctr"/>
                      <a:r>
                        <a:rPr lang="en-US" b="1" dirty="0" smtClean="0"/>
                        <a:t>Important</a:t>
                      </a:r>
                      <a:r>
                        <a:rPr lang="en-US" b="1" baseline="0" dirty="0" smtClean="0"/>
                        <a:t> People</a:t>
                      </a:r>
                      <a:endParaRPr lang="en-US" b="1" dirty="0"/>
                    </a:p>
                  </a:txBody>
                  <a:tcPr/>
                </a:tc>
                <a:tc>
                  <a:txBody>
                    <a:bodyPr/>
                    <a:lstStyle/>
                    <a:p>
                      <a:pPr algn="ctr"/>
                      <a:r>
                        <a:rPr lang="en-US" b="1" dirty="0" smtClean="0"/>
                        <a:t>Abraham</a:t>
                      </a:r>
                      <a:endParaRPr lang="en-US" b="1" dirty="0"/>
                    </a:p>
                  </a:txBody>
                  <a:tcPr/>
                </a:tc>
                <a:tc>
                  <a:txBody>
                    <a:bodyPr/>
                    <a:lstStyle/>
                    <a:p>
                      <a:pPr algn="ctr"/>
                      <a:r>
                        <a:rPr lang="en-US" b="1" dirty="0" smtClean="0"/>
                        <a:t>Jesus Christ</a:t>
                      </a:r>
                      <a:endParaRPr lang="en-US" b="1" dirty="0"/>
                    </a:p>
                  </a:txBody>
                  <a:tcPr/>
                </a:tc>
                <a:tc>
                  <a:txBody>
                    <a:bodyPr/>
                    <a:lstStyle/>
                    <a:p>
                      <a:pPr algn="ctr"/>
                      <a:r>
                        <a:rPr lang="en-US" b="1" dirty="0" smtClean="0"/>
                        <a:t>Muhammad</a:t>
                      </a:r>
                      <a:endParaRPr lang="en-US" b="1" dirty="0"/>
                    </a:p>
                  </a:txBody>
                  <a:tcPr/>
                </a:tc>
              </a:tr>
              <a:tr h="370840">
                <a:tc>
                  <a:txBody>
                    <a:bodyPr/>
                    <a:lstStyle/>
                    <a:p>
                      <a:pPr algn="ctr"/>
                      <a:r>
                        <a:rPr lang="en-US" b="1" dirty="0" smtClean="0"/>
                        <a:t>Name of Holy Book</a:t>
                      </a:r>
                      <a:endParaRPr lang="en-US" b="1" dirty="0"/>
                    </a:p>
                  </a:txBody>
                  <a:tcPr/>
                </a:tc>
                <a:tc>
                  <a:txBody>
                    <a:bodyPr/>
                    <a:lstStyle/>
                    <a:p>
                      <a:pPr algn="ctr"/>
                      <a:r>
                        <a:rPr lang="en-US" b="1" dirty="0" smtClean="0"/>
                        <a:t>Torah</a:t>
                      </a:r>
                      <a:endParaRPr lang="en-US" b="1" dirty="0"/>
                    </a:p>
                  </a:txBody>
                  <a:tcPr/>
                </a:tc>
                <a:tc>
                  <a:txBody>
                    <a:bodyPr/>
                    <a:lstStyle/>
                    <a:p>
                      <a:pPr algn="ctr"/>
                      <a:r>
                        <a:rPr lang="en-US" b="1" dirty="0" smtClean="0"/>
                        <a:t>Bible</a:t>
                      </a:r>
                      <a:endParaRPr lang="en-US" b="1" dirty="0"/>
                    </a:p>
                  </a:txBody>
                  <a:tcPr/>
                </a:tc>
                <a:tc>
                  <a:txBody>
                    <a:bodyPr/>
                    <a:lstStyle/>
                    <a:p>
                      <a:pPr algn="ctr"/>
                      <a:r>
                        <a:rPr lang="en-US" b="1" dirty="0" smtClean="0"/>
                        <a:t>Qur’an</a:t>
                      </a:r>
                      <a:endParaRPr lang="en-US" b="1" dirty="0"/>
                    </a:p>
                  </a:txBody>
                  <a:tcPr/>
                </a:tc>
              </a:tr>
              <a:tr h="370840">
                <a:tc>
                  <a:txBody>
                    <a:bodyPr/>
                    <a:lstStyle/>
                    <a:p>
                      <a:pPr algn="ctr"/>
                      <a:r>
                        <a:rPr lang="en-US" b="1" dirty="0" smtClean="0"/>
                        <a:t>Year Created</a:t>
                      </a:r>
                      <a:endParaRPr lang="en-US" b="1" dirty="0"/>
                    </a:p>
                  </a:txBody>
                  <a:tcPr/>
                </a:tc>
                <a:tc>
                  <a:txBody>
                    <a:bodyPr/>
                    <a:lstStyle/>
                    <a:p>
                      <a:pPr algn="ctr"/>
                      <a:r>
                        <a:rPr lang="en-US" b="1" dirty="0" smtClean="0"/>
                        <a:t>2000 BC</a:t>
                      </a:r>
                      <a:endParaRPr lang="en-US" b="1" dirty="0"/>
                    </a:p>
                  </a:txBody>
                  <a:tcPr/>
                </a:tc>
                <a:tc>
                  <a:txBody>
                    <a:bodyPr/>
                    <a:lstStyle/>
                    <a:p>
                      <a:pPr algn="ctr"/>
                      <a:r>
                        <a:rPr lang="en-US" b="1" dirty="0" smtClean="0"/>
                        <a:t>4 BC</a:t>
                      </a:r>
                      <a:endParaRPr lang="en-US" b="1" dirty="0"/>
                    </a:p>
                  </a:txBody>
                  <a:tcPr/>
                </a:tc>
                <a:tc>
                  <a:txBody>
                    <a:bodyPr/>
                    <a:lstStyle/>
                    <a:p>
                      <a:pPr algn="ctr"/>
                      <a:r>
                        <a:rPr lang="en-US" b="1" dirty="0" smtClean="0"/>
                        <a:t>610 AD</a:t>
                      </a:r>
                      <a:endParaRPr lang="en-US" b="1" dirty="0"/>
                    </a:p>
                  </a:txBody>
                  <a:tcPr/>
                </a:tc>
              </a:tr>
              <a:tr h="370840">
                <a:tc>
                  <a:txBody>
                    <a:bodyPr/>
                    <a:lstStyle/>
                    <a:p>
                      <a:pPr algn="ctr"/>
                      <a:r>
                        <a:rPr lang="en-US" b="1" dirty="0" smtClean="0"/>
                        <a:t>Location</a:t>
                      </a:r>
                      <a:endParaRPr lang="en-US" b="1" dirty="0"/>
                    </a:p>
                  </a:txBody>
                  <a:tcPr/>
                </a:tc>
                <a:tc>
                  <a:txBody>
                    <a:bodyPr/>
                    <a:lstStyle/>
                    <a:p>
                      <a:pPr algn="ctr"/>
                      <a:r>
                        <a:rPr lang="en-US" b="1" dirty="0" smtClean="0"/>
                        <a:t>Jerusalem (Religion mainly found in Israel)</a:t>
                      </a:r>
                      <a:endParaRPr lang="en-US" b="1" dirty="0"/>
                    </a:p>
                  </a:txBody>
                  <a:tcPr/>
                </a:tc>
                <a:tc>
                  <a:txBody>
                    <a:bodyPr/>
                    <a:lstStyle/>
                    <a:p>
                      <a:pPr algn="ctr"/>
                      <a:r>
                        <a:rPr lang="en-US" b="1" dirty="0" smtClean="0"/>
                        <a:t>Jerusalem (Largest religion in world)</a:t>
                      </a:r>
                      <a:endParaRPr lang="en-US" b="1" dirty="0"/>
                    </a:p>
                  </a:txBody>
                  <a:tcPr/>
                </a:tc>
                <a:tc>
                  <a:txBody>
                    <a:bodyPr/>
                    <a:lstStyle/>
                    <a:p>
                      <a:pPr algn="ctr"/>
                      <a:r>
                        <a:rPr lang="en-US" b="1" dirty="0" smtClean="0"/>
                        <a:t>Mecca, Saudi Arabia</a:t>
                      </a:r>
                      <a:r>
                        <a:rPr lang="en-US" b="1" baseline="0" dirty="0" smtClean="0"/>
                        <a:t> (Huge in the Middle East, North Africa, Pakistan, and Indonesia</a:t>
                      </a:r>
                      <a:endParaRPr lang="en-US" b="1" dirty="0"/>
                    </a:p>
                  </a:txBody>
                  <a:tcPr/>
                </a:tc>
              </a:tr>
            </a:tbl>
          </a:graphicData>
        </a:graphic>
      </p:graphicFrame>
    </p:spTree>
    <p:extLst>
      <p:ext uri="{BB962C8B-B14F-4D97-AF65-F5344CB8AC3E}">
        <p14:creationId xmlns:p14="http://schemas.microsoft.com/office/powerpoint/2010/main" val="1453543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Sunni Islam vs Shia (Shiite) Islam</a:t>
            </a:r>
            <a:endParaRPr lang="en-US" b="1" dirty="0"/>
          </a:p>
        </p:txBody>
      </p:sp>
      <p:sp>
        <p:nvSpPr>
          <p:cNvPr id="3" name="Content Placeholder 2"/>
          <p:cNvSpPr>
            <a:spLocks noGrp="1"/>
          </p:cNvSpPr>
          <p:nvPr>
            <p:ph idx="1"/>
          </p:nvPr>
        </p:nvSpPr>
        <p:spPr>
          <a:xfrm>
            <a:off x="1154954" y="2389517"/>
            <a:ext cx="8825659" cy="4054415"/>
          </a:xfrm>
        </p:spPr>
        <p:txBody>
          <a:bodyPr>
            <a:normAutofit fontScale="85000" lnSpcReduction="20000"/>
          </a:bodyPr>
          <a:lstStyle/>
          <a:p>
            <a:r>
              <a:rPr lang="en-US" b="1" dirty="0"/>
              <a:t>5.)	What caused the split in Islam</a:t>
            </a:r>
            <a:r>
              <a:rPr lang="en-US" b="1" dirty="0" smtClean="0"/>
              <a:t>?</a:t>
            </a:r>
          </a:p>
          <a:p>
            <a:pPr lvl="1"/>
            <a:r>
              <a:rPr lang="en-US" b="1" dirty="0" smtClean="0"/>
              <a:t>When Muhammad died he did not name the next leader of Islam, so people argued over who should be the next leader.</a:t>
            </a:r>
          </a:p>
          <a:p>
            <a:r>
              <a:rPr lang="en-US" b="1" dirty="0" smtClean="0"/>
              <a:t>6</a:t>
            </a:r>
            <a:r>
              <a:rPr lang="en-US" b="1" dirty="0"/>
              <a:t>.)	What do the Sunni believe the qualities need to be for somebody to lead Islam</a:t>
            </a:r>
            <a:r>
              <a:rPr lang="en-US" b="1" dirty="0" smtClean="0"/>
              <a:t>?</a:t>
            </a:r>
          </a:p>
          <a:p>
            <a:pPr lvl="1"/>
            <a:r>
              <a:rPr lang="en-US" b="1" dirty="0" smtClean="0"/>
              <a:t>Sunni believe the next leader should be somebody who is able to keep the Muslim community together (any good Muslim).</a:t>
            </a:r>
            <a:endParaRPr lang="en-US" b="1" dirty="0"/>
          </a:p>
          <a:p>
            <a:r>
              <a:rPr lang="en-US" b="1" dirty="0"/>
              <a:t>7.)	What do the Shia (Shiite) believe the qualities need to be for somebody to lead Islam</a:t>
            </a:r>
            <a:r>
              <a:rPr lang="en-US" b="1" dirty="0" smtClean="0"/>
              <a:t>?</a:t>
            </a:r>
          </a:p>
          <a:p>
            <a:pPr lvl="1"/>
            <a:r>
              <a:rPr lang="en-US" b="1" dirty="0" smtClean="0"/>
              <a:t>Shia believe the next leader should be somebody related to Muhammad.</a:t>
            </a:r>
            <a:endParaRPr lang="en-US" b="1" dirty="0"/>
          </a:p>
          <a:p>
            <a:r>
              <a:rPr lang="en-US" b="1" dirty="0"/>
              <a:t>8.)	Sunni make up what percentage of Muslims today</a:t>
            </a:r>
            <a:r>
              <a:rPr lang="en-US" b="1" dirty="0" smtClean="0"/>
              <a:t>?</a:t>
            </a:r>
          </a:p>
          <a:p>
            <a:pPr lvl="1"/>
            <a:r>
              <a:rPr lang="en-US" b="1" dirty="0" smtClean="0"/>
              <a:t>85% of the world’s Muslims are Sunni.</a:t>
            </a:r>
            <a:endParaRPr lang="en-US" b="1" dirty="0"/>
          </a:p>
          <a:p>
            <a:r>
              <a:rPr lang="en-US" b="1" dirty="0"/>
              <a:t>9.)	Shia (Shiite) make up what percentage of Muslims today?</a:t>
            </a:r>
          </a:p>
          <a:p>
            <a:pPr lvl="1"/>
            <a:r>
              <a:rPr lang="en-US" b="1" dirty="0" smtClean="0"/>
              <a:t>15% of the world’s Muslims are Shia.</a:t>
            </a:r>
            <a:endParaRPr lang="en-US" b="1" dirty="0"/>
          </a:p>
          <a:p>
            <a:r>
              <a:rPr lang="en-US" b="1" dirty="0"/>
              <a:t>10.)	 The majority of people living in Iran are </a:t>
            </a:r>
            <a:r>
              <a:rPr lang="en-US" b="1" u="sng" dirty="0" smtClean="0"/>
              <a:t>Shia</a:t>
            </a:r>
            <a:r>
              <a:rPr lang="en-US" b="1" dirty="0" smtClean="0"/>
              <a:t>.</a:t>
            </a:r>
            <a:endParaRPr lang="en-US" b="1" dirty="0"/>
          </a:p>
          <a:p>
            <a:endParaRPr lang="en-US" dirty="0"/>
          </a:p>
        </p:txBody>
      </p:sp>
    </p:spTree>
    <p:extLst>
      <p:ext uri="{BB962C8B-B14F-4D97-AF65-F5344CB8AC3E}">
        <p14:creationId xmlns:p14="http://schemas.microsoft.com/office/powerpoint/2010/main" val="139507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Arabs, Ashanti, Bantu, &amp; Swahili</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9472341"/>
              </p:ext>
            </p:extLst>
          </p:nvPr>
        </p:nvGraphicFramePr>
        <p:xfrm>
          <a:off x="1155700" y="2603500"/>
          <a:ext cx="8824915" cy="3393440"/>
        </p:xfrm>
        <a:graphic>
          <a:graphicData uri="http://schemas.openxmlformats.org/drawingml/2006/table">
            <a:tbl>
              <a:tblPr firstRow="1" bandRow="1">
                <a:tableStyleId>{5C22544A-7EE6-4342-B048-85BDC9FD1C3A}</a:tableStyleId>
              </a:tblPr>
              <a:tblGrid>
                <a:gridCol w="1764983"/>
                <a:gridCol w="1764983"/>
                <a:gridCol w="1764983"/>
                <a:gridCol w="1764983"/>
                <a:gridCol w="1764983"/>
              </a:tblGrid>
              <a:tr h="370840">
                <a:tc>
                  <a:txBody>
                    <a:bodyPr/>
                    <a:lstStyle/>
                    <a:p>
                      <a:pPr algn="ctr"/>
                      <a:endParaRPr lang="en-US" b="1" dirty="0"/>
                    </a:p>
                  </a:txBody>
                  <a:tcPr/>
                </a:tc>
                <a:tc>
                  <a:txBody>
                    <a:bodyPr/>
                    <a:lstStyle/>
                    <a:p>
                      <a:pPr algn="ctr"/>
                      <a:r>
                        <a:rPr lang="en-US" b="1" dirty="0" smtClean="0"/>
                        <a:t>Arabs</a:t>
                      </a:r>
                      <a:endParaRPr lang="en-US" b="1" dirty="0"/>
                    </a:p>
                  </a:txBody>
                  <a:tcPr/>
                </a:tc>
                <a:tc>
                  <a:txBody>
                    <a:bodyPr/>
                    <a:lstStyle/>
                    <a:p>
                      <a:pPr algn="ctr"/>
                      <a:r>
                        <a:rPr lang="en-US" b="1" dirty="0" smtClean="0"/>
                        <a:t>Ashanti</a:t>
                      </a:r>
                      <a:endParaRPr lang="en-US" b="1" dirty="0"/>
                    </a:p>
                  </a:txBody>
                  <a:tcPr/>
                </a:tc>
                <a:tc>
                  <a:txBody>
                    <a:bodyPr/>
                    <a:lstStyle/>
                    <a:p>
                      <a:pPr algn="ctr"/>
                      <a:r>
                        <a:rPr lang="en-US" b="1" dirty="0" smtClean="0"/>
                        <a:t>Bantu</a:t>
                      </a:r>
                      <a:endParaRPr lang="en-US" b="1" dirty="0"/>
                    </a:p>
                  </a:txBody>
                  <a:tcPr/>
                </a:tc>
                <a:tc>
                  <a:txBody>
                    <a:bodyPr/>
                    <a:lstStyle/>
                    <a:p>
                      <a:pPr algn="ctr"/>
                      <a:r>
                        <a:rPr lang="en-US" b="1" dirty="0" smtClean="0"/>
                        <a:t>Swahili</a:t>
                      </a:r>
                      <a:endParaRPr lang="en-US" b="1" dirty="0"/>
                    </a:p>
                  </a:txBody>
                  <a:tcPr/>
                </a:tc>
              </a:tr>
              <a:tr h="370840">
                <a:tc>
                  <a:txBody>
                    <a:bodyPr/>
                    <a:lstStyle/>
                    <a:p>
                      <a:pPr algn="ctr"/>
                      <a:r>
                        <a:rPr lang="en-US" b="1" dirty="0" smtClean="0"/>
                        <a:t>Location</a:t>
                      </a:r>
                      <a:endParaRPr lang="en-US" b="1" dirty="0"/>
                    </a:p>
                  </a:txBody>
                  <a:tcPr/>
                </a:tc>
                <a:tc>
                  <a:txBody>
                    <a:bodyPr/>
                    <a:lstStyle/>
                    <a:p>
                      <a:pPr algn="ctr"/>
                      <a:r>
                        <a:rPr lang="en-US" b="1" dirty="0" smtClean="0"/>
                        <a:t>North Africa</a:t>
                      </a:r>
                      <a:endParaRPr lang="en-US" b="1" dirty="0"/>
                    </a:p>
                  </a:txBody>
                  <a:tcPr/>
                </a:tc>
                <a:tc>
                  <a:txBody>
                    <a:bodyPr/>
                    <a:lstStyle/>
                    <a:p>
                      <a:pPr algn="ctr"/>
                      <a:r>
                        <a:rPr lang="en-US" b="1" dirty="0" smtClean="0"/>
                        <a:t>Ghana</a:t>
                      </a:r>
                      <a:endParaRPr lang="en-US" b="1" dirty="0"/>
                    </a:p>
                  </a:txBody>
                  <a:tcPr/>
                </a:tc>
                <a:tc>
                  <a:txBody>
                    <a:bodyPr/>
                    <a:lstStyle/>
                    <a:p>
                      <a:pPr algn="ctr"/>
                      <a:r>
                        <a:rPr lang="en-US" b="1" dirty="0" smtClean="0"/>
                        <a:t>Central and Southern Africa</a:t>
                      </a:r>
                      <a:endParaRPr lang="en-US" b="1" dirty="0"/>
                    </a:p>
                  </a:txBody>
                  <a:tcPr/>
                </a:tc>
                <a:tc>
                  <a:txBody>
                    <a:bodyPr/>
                    <a:lstStyle/>
                    <a:p>
                      <a:pPr algn="ctr"/>
                      <a:r>
                        <a:rPr lang="en-US" b="1" dirty="0" smtClean="0"/>
                        <a:t>East Africa (especially Kenya)</a:t>
                      </a:r>
                      <a:endParaRPr lang="en-US" b="1" dirty="0"/>
                    </a:p>
                  </a:txBody>
                  <a:tcPr/>
                </a:tc>
              </a:tr>
              <a:tr h="370840">
                <a:tc>
                  <a:txBody>
                    <a:bodyPr/>
                    <a:lstStyle/>
                    <a:p>
                      <a:pPr algn="ctr"/>
                      <a:r>
                        <a:rPr lang="en-US" b="1" dirty="0" smtClean="0"/>
                        <a:t>Language</a:t>
                      </a:r>
                      <a:endParaRPr lang="en-US" b="1" dirty="0"/>
                    </a:p>
                  </a:txBody>
                  <a:tcPr/>
                </a:tc>
                <a:tc>
                  <a:txBody>
                    <a:bodyPr/>
                    <a:lstStyle/>
                    <a:p>
                      <a:pPr algn="ctr"/>
                      <a:r>
                        <a:rPr lang="en-US" b="1" dirty="0" smtClean="0"/>
                        <a:t>Arabic</a:t>
                      </a:r>
                      <a:endParaRPr lang="en-US" b="1" dirty="0"/>
                    </a:p>
                  </a:txBody>
                  <a:tcPr/>
                </a:tc>
                <a:tc>
                  <a:txBody>
                    <a:bodyPr/>
                    <a:lstStyle/>
                    <a:p>
                      <a:pPr algn="ctr"/>
                      <a:r>
                        <a:rPr lang="en-US" b="1" dirty="0" smtClean="0"/>
                        <a:t>Twi</a:t>
                      </a:r>
                      <a:endParaRPr lang="en-US" b="1" dirty="0"/>
                    </a:p>
                  </a:txBody>
                  <a:tcPr/>
                </a:tc>
                <a:tc>
                  <a:txBody>
                    <a:bodyPr/>
                    <a:lstStyle/>
                    <a:p>
                      <a:pPr algn="ctr"/>
                      <a:r>
                        <a:rPr lang="en-US" b="1" dirty="0" smtClean="0"/>
                        <a:t>Bantu</a:t>
                      </a:r>
                      <a:endParaRPr lang="en-US" b="1" dirty="0"/>
                    </a:p>
                  </a:txBody>
                  <a:tcPr/>
                </a:tc>
                <a:tc>
                  <a:txBody>
                    <a:bodyPr/>
                    <a:lstStyle/>
                    <a:p>
                      <a:pPr algn="ctr"/>
                      <a:r>
                        <a:rPr lang="en-US" b="1" dirty="0" smtClean="0"/>
                        <a:t>Swahili</a:t>
                      </a:r>
                      <a:endParaRPr lang="en-US" b="1" dirty="0"/>
                    </a:p>
                  </a:txBody>
                  <a:tcPr/>
                </a:tc>
              </a:tr>
              <a:tr h="370840">
                <a:tc>
                  <a:txBody>
                    <a:bodyPr/>
                    <a:lstStyle/>
                    <a:p>
                      <a:pPr algn="ctr"/>
                      <a:r>
                        <a:rPr lang="en-US" b="1" dirty="0" smtClean="0"/>
                        <a:t>Religion(s)</a:t>
                      </a:r>
                      <a:endParaRPr lang="en-US" b="1" dirty="0"/>
                    </a:p>
                  </a:txBody>
                  <a:tcPr/>
                </a:tc>
                <a:tc>
                  <a:txBody>
                    <a:bodyPr/>
                    <a:lstStyle/>
                    <a:p>
                      <a:pPr algn="ctr"/>
                      <a:r>
                        <a:rPr lang="en-US" b="1" dirty="0" smtClean="0"/>
                        <a:t>*Islam</a:t>
                      </a:r>
                    </a:p>
                    <a:p>
                      <a:pPr algn="ctr"/>
                      <a:r>
                        <a:rPr lang="en-US" b="1" dirty="0" smtClean="0"/>
                        <a:t>*Christianity</a:t>
                      </a:r>
                      <a:endParaRPr lang="en-US" b="1" dirty="0"/>
                    </a:p>
                  </a:txBody>
                  <a:tcPr/>
                </a:tc>
                <a:tc>
                  <a:txBody>
                    <a:bodyPr/>
                    <a:lstStyle/>
                    <a:p>
                      <a:pPr algn="ctr"/>
                      <a:r>
                        <a:rPr lang="en-US" b="1" dirty="0" smtClean="0"/>
                        <a:t>*Animism (Supreme God called </a:t>
                      </a:r>
                      <a:r>
                        <a:rPr lang="en-US" b="1" dirty="0" err="1" smtClean="0"/>
                        <a:t>Nayme</a:t>
                      </a:r>
                      <a:r>
                        <a:rPr lang="en-US" b="1" dirty="0" smtClean="0"/>
                        <a:t>)</a:t>
                      </a:r>
                    </a:p>
                    <a:p>
                      <a:pPr algn="ctr"/>
                      <a:r>
                        <a:rPr lang="en-US" b="1" dirty="0" smtClean="0"/>
                        <a:t>*Christianity</a:t>
                      </a:r>
                    </a:p>
                    <a:p>
                      <a:pPr algn="ctr"/>
                      <a:r>
                        <a:rPr lang="en-US" b="1" dirty="0" smtClean="0"/>
                        <a:t>*Islam</a:t>
                      </a:r>
                      <a:endParaRPr lang="en-US" b="1" dirty="0"/>
                    </a:p>
                  </a:txBody>
                  <a:tcPr/>
                </a:tc>
                <a:tc>
                  <a:txBody>
                    <a:bodyPr/>
                    <a:lstStyle/>
                    <a:p>
                      <a:pPr algn="ctr"/>
                      <a:r>
                        <a:rPr lang="en-US" b="1" dirty="0" smtClean="0"/>
                        <a:t>*Animism</a:t>
                      </a:r>
                    </a:p>
                    <a:p>
                      <a:pPr algn="ctr"/>
                      <a:r>
                        <a:rPr lang="en-US" b="1" dirty="0" smtClean="0"/>
                        <a:t>*Islam</a:t>
                      </a:r>
                    </a:p>
                    <a:p>
                      <a:pPr algn="ctr"/>
                      <a:r>
                        <a:rPr lang="en-US" b="1" dirty="0" smtClean="0"/>
                        <a:t>*Christianity</a:t>
                      </a:r>
                      <a:endParaRPr lang="en-US" b="1" dirty="0"/>
                    </a:p>
                  </a:txBody>
                  <a:tcPr/>
                </a:tc>
                <a:tc>
                  <a:txBody>
                    <a:bodyPr/>
                    <a:lstStyle/>
                    <a:p>
                      <a:pPr algn="ctr"/>
                      <a:r>
                        <a:rPr lang="en-US" b="1" dirty="0" smtClean="0"/>
                        <a:t>*Islam</a:t>
                      </a:r>
                      <a:endParaRPr lang="en-US" b="1" dirty="0"/>
                    </a:p>
                  </a:txBody>
                  <a:tcPr/>
                </a:tc>
              </a:tr>
            </a:tbl>
          </a:graphicData>
        </a:graphic>
      </p:graphicFrame>
    </p:spTree>
    <p:extLst>
      <p:ext uri="{BB962C8B-B14F-4D97-AF65-F5344CB8AC3E}">
        <p14:creationId xmlns:p14="http://schemas.microsoft.com/office/powerpoint/2010/main" val="3025170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Hinduism</a:t>
            </a:r>
            <a:endParaRPr lang="en-US" b="1" dirty="0"/>
          </a:p>
        </p:txBody>
      </p:sp>
      <p:sp>
        <p:nvSpPr>
          <p:cNvPr id="3" name="Content Placeholder 2"/>
          <p:cNvSpPr>
            <a:spLocks noGrp="1"/>
          </p:cNvSpPr>
          <p:nvPr>
            <p:ph idx="1"/>
          </p:nvPr>
        </p:nvSpPr>
        <p:spPr>
          <a:xfrm>
            <a:off x="1154954" y="2380891"/>
            <a:ext cx="8825659" cy="4218317"/>
          </a:xfrm>
        </p:spPr>
        <p:txBody>
          <a:bodyPr>
            <a:normAutofit fontScale="92500" lnSpcReduction="20000"/>
          </a:bodyPr>
          <a:lstStyle/>
          <a:p>
            <a:r>
              <a:rPr lang="en-US" b="1" dirty="0"/>
              <a:t>11.)	 Where was Hinduism created</a:t>
            </a:r>
            <a:r>
              <a:rPr lang="en-US" b="1" dirty="0" smtClean="0"/>
              <a:t>?</a:t>
            </a:r>
          </a:p>
          <a:p>
            <a:pPr lvl="1"/>
            <a:r>
              <a:rPr lang="en-US" b="1" dirty="0" smtClean="0"/>
              <a:t>Hinduism was created in India.</a:t>
            </a:r>
            <a:endParaRPr lang="en-US" b="1" dirty="0"/>
          </a:p>
          <a:p>
            <a:r>
              <a:rPr lang="en-US" b="1" dirty="0"/>
              <a:t>12.)	 What is the holy book of Hinduism?</a:t>
            </a:r>
          </a:p>
          <a:p>
            <a:pPr lvl="1"/>
            <a:r>
              <a:rPr lang="en-US" b="1" dirty="0" smtClean="0"/>
              <a:t>The holy book of Hinduism is the Vedas.</a:t>
            </a:r>
          </a:p>
          <a:p>
            <a:r>
              <a:rPr lang="en-US" b="1" dirty="0" smtClean="0"/>
              <a:t>13</a:t>
            </a:r>
            <a:r>
              <a:rPr lang="en-US" b="1" dirty="0"/>
              <a:t>.)	 What is the name of Hinduism’s Supreme God?</a:t>
            </a:r>
          </a:p>
          <a:p>
            <a:pPr lvl="1"/>
            <a:r>
              <a:rPr lang="en-US" b="1" dirty="0" smtClean="0"/>
              <a:t>Hinduism’s Supreme God is called Brahman.</a:t>
            </a:r>
            <a:endParaRPr lang="en-US" b="1" dirty="0"/>
          </a:p>
          <a:p>
            <a:r>
              <a:rPr lang="en-US" b="1" dirty="0"/>
              <a:t>14.)	 What is reincarnation and karma?</a:t>
            </a:r>
          </a:p>
          <a:p>
            <a:pPr marL="0" indent="0">
              <a:buNone/>
            </a:pPr>
            <a:r>
              <a:rPr lang="en-US" b="1" dirty="0" smtClean="0"/>
              <a:t>	</a:t>
            </a:r>
            <a:r>
              <a:rPr lang="en-US" b="1" u="sng" dirty="0" smtClean="0"/>
              <a:t>Reincarnation</a:t>
            </a:r>
            <a:r>
              <a:rPr lang="en-US" b="1" dirty="0" smtClean="0"/>
              <a:t> – Soul does not die with body, but enters new host. </a:t>
            </a:r>
          </a:p>
          <a:p>
            <a:pPr marL="0" indent="0">
              <a:buNone/>
            </a:pPr>
            <a:r>
              <a:rPr lang="en-US" b="1" dirty="0"/>
              <a:t>	</a:t>
            </a:r>
            <a:r>
              <a:rPr lang="en-US" b="1" u="sng" dirty="0" smtClean="0"/>
              <a:t>Karma</a:t>
            </a:r>
            <a:r>
              <a:rPr lang="en-US" b="1" dirty="0" smtClean="0"/>
              <a:t> – Your actions in life determines the quality of your future life.</a:t>
            </a:r>
            <a:endParaRPr lang="en-US" b="1" dirty="0"/>
          </a:p>
          <a:p>
            <a:r>
              <a:rPr lang="en-US" b="1" dirty="0"/>
              <a:t>15.)	 List the 5 castes:</a:t>
            </a:r>
          </a:p>
          <a:p>
            <a:pPr lvl="1"/>
            <a:r>
              <a:rPr lang="en-US" b="1" dirty="0" smtClean="0"/>
              <a:t>1.) Priests and Wise men (Brahmans), 2.) Warriors and rulers (</a:t>
            </a:r>
            <a:r>
              <a:rPr lang="en-US" b="1" dirty="0" err="1" smtClean="0"/>
              <a:t>Kshtriyas</a:t>
            </a:r>
            <a:r>
              <a:rPr lang="en-US" b="1" dirty="0" smtClean="0"/>
              <a:t>), 3.) Merchants, traders, small farmers (Vaisyas), 4.) Peasants and field workers (Sudras), 5.) Untouchables (Pariahs)</a:t>
            </a:r>
            <a:endParaRPr lang="en-US" b="1" dirty="0"/>
          </a:p>
        </p:txBody>
      </p:sp>
    </p:spTree>
    <p:extLst>
      <p:ext uri="{BB962C8B-B14F-4D97-AF65-F5344CB8AC3E}">
        <p14:creationId xmlns:p14="http://schemas.microsoft.com/office/powerpoint/2010/main" val="301565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713</TotalTime>
  <Words>362</Words>
  <Application>Microsoft Office PowerPoint</Application>
  <PresentationFormat>Widescreen</PresentationFormat>
  <Paragraphs>140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Ethnic and Religious Groups Day 2</vt:lpstr>
      <vt:lpstr>Ethnic and Religious Group Work Session</vt:lpstr>
      <vt:lpstr>Closing</vt:lpstr>
      <vt:lpstr>Bedouins &amp; Ethnic vs Religious Groups</vt:lpstr>
      <vt:lpstr>Arabs, Persians, &amp; Kurds</vt:lpstr>
      <vt:lpstr>Judaism, Christianity, &amp; Islam</vt:lpstr>
      <vt:lpstr>Sunni Islam vs Shia (Shiite) Islam</vt:lpstr>
      <vt:lpstr>Arabs, Ashanti, Bantu, &amp; Swahili</vt:lpstr>
      <vt:lpstr>Hinduism</vt:lpstr>
      <vt:lpstr>Buddhism</vt:lpstr>
      <vt:lpstr>Islam &amp; Shintoism</vt:lpstr>
      <vt:lpstr>Confucianism</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and Religious Groups Day 2</dc:title>
  <dc:creator>Terence Burger</dc:creator>
  <cp:lastModifiedBy>Terence Burger</cp:lastModifiedBy>
  <cp:revision>6</cp:revision>
  <dcterms:created xsi:type="dcterms:W3CDTF">2016-03-30T00:35:26Z</dcterms:created>
  <dcterms:modified xsi:type="dcterms:W3CDTF">2016-03-30T12:28:58Z</dcterms:modified>
</cp:coreProperties>
</file>