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93" r:id="rId5"/>
    <p:sldId id="296" r:id="rId6"/>
    <p:sldId id="297" r:id="rId7"/>
    <p:sldId id="298" r:id="rId8"/>
    <p:sldId id="299" r:id="rId9"/>
    <p:sldId id="300" r:id="rId10"/>
    <p:sldId id="301" r:id="rId11"/>
    <p:sldId id="302" r:id="rId12"/>
    <p:sldId id="303" r:id="rId13"/>
    <p:sldId id="304" r:id="rId14"/>
    <p:sldId id="305" r:id="rId15"/>
    <p:sldId id="292" r:id="rId16"/>
    <p:sldId id="291"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94" r:id="rId50"/>
    <p:sldId id="295" r:id="rId51"/>
    <p:sldId id="289" r:id="rId52"/>
    <p:sldId id="29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57921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7753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629818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587860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598823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199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423201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331818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8810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050428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51704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587860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77537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629818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587860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5988235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1996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423201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3318182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8810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0504281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51704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5988235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775379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33A534-681F-4CCA-BBC3-E5EF5FF3B892}" type="datetimeFigureOut">
              <a:rPr lang="en-US" smtClean="0"/>
              <a:t>3/24/2016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62981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19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3A534-681F-4CCA-BBC3-E5EF5FF3B892}"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42320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3A534-681F-4CCA-BBC3-E5EF5FF3B892}"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33181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3A534-681F-4CCA-BBC3-E5EF5FF3B892}"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75881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205042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3A534-681F-4CCA-BBC3-E5EF5FF3B892}"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A82B-F7AB-468D-8A26-41EE288AAB01}" type="slidenum">
              <a:rPr lang="en-US" smtClean="0"/>
              <a:t>‹#›</a:t>
            </a:fld>
            <a:endParaRPr lang="en-US"/>
          </a:p>
        </p:txBody>
      </p:sp>
    </p:spTree>
    <p:extLst>
      <p:ext uri="{BB962C8B-B14F-4D97-AF65-F5344CB8AC3E}">
        <p14:creationId xmlns:p14="http://schemas.microsoft.com/office/powerpoint/2010/main" val="151704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3A534-681F-4CCA-BBC3-E5EF5FF3B892}" type="datetimeFigureOut">
              <a:rPr lang="en-US" smtClean="0"/>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4A82B-F7AB-468D-8A26-41EE288AAB01}" type="slidenum">
              <a:rPr lang="en-US" smtClean="0"/>
              <a:t>‹#›</a:t>
            </a:fld>
            <a:endParaRPr lang="en-US"/>
          </a:p>
        </p:txBody>
      </p:sp>
    </p:spTree>
    <p:extLst>
      <p:ext uri="{BB962C8B-B14F-4D97-AF65-F5344CB8AC3E}">
        <p14:creationId xmlns:p14="http://schemas.microsoft.com/office/powerpoint/2010/main" val="276884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7688482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7688482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 Asia Review Day</a:t>
            </a:r>
            <a:endParaRPr lang="en-US" dirty="0"/>
          </a:p>
        </p:txBody>
      </p:sp>
      <p:sp>
        <p:nvSpPr>
          <p:cNvPr id="3" name="Subtitle 2"/>
          <p:cNvSpPr>
            <a:spLocks noGrp="1"/>
          </p:cNvSpPr>
          <p:nvPr>
            <p:ph type="subTitle" idx="1"/>
          </p:nvPr>
        </p:nvSpPr>
        <p:spPr>
          <a:xfrm>
            <a:off x="2603501" y="3200400"/>
            <a:ext cx="6400800" cy="2362200"/>
          </a:xfrm>
        </p:spPr>
        <p:txBody>
          <a:bodyPr>
            <a:normAutofit fontScale="85000" lnSpcReduction="10000"/>
          </a:bodyPr>
          <a:lstStyle/>
          <a:p>
            <a:pPr lvl="0"/>
            <a:r>
              <a:rPr lang="en-US" b="1" u="sng" dirty="0">
                <a:solidFill>
                  <a:prstClr val="black">
                    <a:tint val="75000"/>
                  </a:prstClr>
                </a:solidFill>
                <a:effectLst>
                  <a:outerShdw blurRad="38100" dist="38100" dir="2700000" algn="tl">
                    <a:srgbClr val="000000">
                      <a:alpha val="43137"/>
                    </a:srgbClr>
                  </a:outerShdw>
                </a:effectLst>
              </a:rPr>
              <a:t>SS7H3</a:t>
            </a:r>
            <a:r>
              <a:rPr lang="en-US" b="1" dirty="0">
                <a:solidFill>
                  <a:prstClr val="black">
                    <a:tint val="75000"/>
                  </a:prstClr>
                </a:solidFill>
                <a:effectLst>
                  <a:outerShdw blurRad="38100" dist="38100" dir="2700000" algn="tl">
                    <a:srgbClr val="000000">
                      <a:alpha val="43137"/>
                    </a:srgbClr>
                  </a:outerShdw>
                </a:effectLst>
              </a:rPr>
              <a:t>: The student will analyze continuity and change in Southern and Eastern Asia leading to the 21st century.</a:t>
            </a:r>
          </a:p>
          <a:p>
            <a:r>
              <a:rPr lang="en-US" b="1" u="sng" dirty="0" smtClean="0">
                <a:effectLst>
                  <a:outerShdw blurRad="38100" dist="38100" dir="2700000" algn="tl">
                    <a:srgbClr val="000000">
                      <a:alpha val="43137"/>
                    </a:srgbClr>
                  </a:outerShdw>
                </a:effectLst>
              </a:rPr>
              <a:t>Bell-Ringer</a:t>
            </a:r>
            <a:r>
              <a:rPr lang="en-US" b="1" dirty="0" smtClean="0">
                <a:effectLst>
                  <a:outerShdw blurRad="38100" dist="38100" dir="2700000" algn="tl">
                    <a:srgbClr val="000000">
                      <a:alpha val="43137"/>
                    </a:srgbClr>
                  </a:outerShdw>
                </a:effectLst>
              </a:rPr>
              <a:t>: What topic in S+E Asia do you need a review in?</a:t>
            </a:r>
            <a:endParaRPr lang="en-US" b="1" dirty="0">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52400"/>
            <a:ext cx="2438400" cy="2471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3545668"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1" y="304800"/>
            <a:ext cx="1841500"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2819399"/>
            <a:ext cx="1925234" cy="279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7714" y="4871357"/>
            <a:ext cx="1439826"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0" y="4871357"/>
            <a:ext cx="1362439" cy="1738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5198275"/>
            <a:ext cx="2209800" cy="155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4321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China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Leader of CCP – Mao Zedong</a:t>
            </a:r>
          </a:p>
          <a:p>
            <a:r>
              <a:rPr lang="en-US" b="1" dirty="0" smtClean="0"/>
              <a:t>China becomes Communist in 1949.</a:t>
            </a:r>
          </a:p>
          <a:p>
            <a:r>
              <a:rPr lang="en-US" b="1" dirty="0" smtClean="0"/>
              <a:t>Cultural Revolution – War on anything that had to do with a society with classes.</a:t>
            </a:r>
          </a:p>
          <a:p>
            <a:r>
              <a:rPr lang="en-US" b="1" dirty="0" smtClean="0"/>
              <a:t>Long March – Mao’s 6000 mile journey into mountains to escape capture from non-Communist government.</a:t>
            </a:r>
          </a:p>
          <a:p>
            <a:r>
              <a:rPr lang="en-US" b="1" dirty="0" smtClean="0"/>
              <a:t>Great Leap Forward – Failed attempt at turning all farms into a government-owned collective farm.</a:t>
            </a:r>
          </a:p>
          <a:p>
            <a:r>
              <a:rPr lang="en-US" b="1" dirty="0" smtClean="0"/>
              <a:t>Tiananmen Square – Protest for democracy which ends up failing.</a:t>
            </a:r>
          </a:p>
        </p:txBody>
      </p:sp>
    </p:spTree>
    <p:extLst>
      <p:ext uri="{BB962C8B-B14F-4D97-AF65-F5344CB8AC3E}">
        <p14:creationId xmlns:p14="http://schemas.microsoft.com/office/powerpoint/2010/main" val="3755076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Containment</a:t>
            </a:r>
            <a:endParaRPr lang="en-US" dirty="0"/>
          </a:p>
        </p:txBody>
      </p:sp>
      <p:sp>
        <p:nvSpPr>
          <p:cNvPr id="3" name="Content Placeholder 2"/>
          <p:cNvSpPr>
            <a:spLocks noGrp="1"/>
          </p:cNvSpPr>
          <p:nvPr>
            <p:ph idx="1"/>
          </p:nvPr>
        </p:nvSpPr>
        <p:spPr/>
        <p:txBody>
          <a:bodyPr/>
          <a:lstStyle/>
          <a:p>
            <a:r>
              <a:rPr lang="en-US" b="1" dirty="0" smtClean="0"/>
              <a:t>Containment – Trying to stop the spread of Communism.</a:t>
            </a:r>
          </a:p>
          <a:p>
            <a:r>
              <a:rPr lang="en-US" b="1" dirty="0" smtClean="0"/>
              <a:t>The US wars with Vietnam, Korea, and USSR (Cold War) were all about Containment and trying to stop the domino theory from happening.</a:t>
            </a:r>
            <a:endParaRPr lang="en-US" b="1" dirty="0"/>
          </a:p>
        </p:txBody>
      </p:sp>
    </p:spTree>
    <p:extLst>
      <p:ext uri="{BB962C8B-B14F-4D97-AF65-F5344CB8AC3E}">
        <p14:creationId xmlns:p14="http://schemas.microsoft.com/office/powerpoint/2010/main" val="84586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War and Korean War</a:t>
            </a:r>
            <a:endParaRPr lang="en-US" dirty="0"/>
          </a:p>
        </p:txBody>
      </p:sp>
      <p:sp>
        <p:nvSpPr>
          <p:cNvPr id="3" name="Content Placeholder 2"/>
          <p:cNvSpPr>
            <a:spLocks noGrp="1"/>
          </p:cNvSpPr>
          <p:nvPr>
            <p:ph idx="1"/>
          </p:nvPr>
        </p:nvSpPr>
        <p:spPr/>
        <p:txBody>
          <a:bodyPr/>
          <a:lstStyle/>
          <a:p>
            <a:r>
              <a:rPr lang="en-US" b="1" dirty="0" smtClean="0"/>
              <a:t>Vietnam – Begins in 1954 and goes until 1975. Ends with Vietnam becoming a Communist country.</a:t>
            </a:r>
          </a:p>
          <a:p>
            <a:r>
              <a:rPr lang="en-US" b="1" dirty="0" smtClean="0"/>
              <a:t>Korea – War ends in 1953 with Korea being divided along the 38</a:t>
            </a:r>
            <a:r>
              <a:rPr lang="en-US" b="1" baseline="30000" dirty="0" smtClean="0"/>
              <a:t>th</a:t>
            </a:r>
            <a:r>
              <a:rPr lang="en-US" b="1" dirty="0" smtClean="0"/>
              <a:t> Parallel. North Korea – Communist, South Korea – Democratic.</a:t>
            </a:r>
            <a:endParaRPr lang="en-US" b="1" dirty="0"/>
          </a:p>
        </p:txBody>
      </p:sp>
    </p:spTree>
    <p:extLst>
      <p:ext uri="{BB962C8B-B14F-4D97-AF65-F5344CB8AC3E}">
        <p14:creationId xmlns:p14="http://schemas.microsoft.com/office/powerpoint/2010/main" val="344534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 &amp; Economies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0917254"/>
              </p:ext>
            </p:extLst>
          </p:nvPr>
        </p:nvGraphicFramePr>
        <p:xfrm>
          <a:off x="457200" y="1600200"/>
          <a:ext cx="8229600" cy="24739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endParaRPr lang="en-US" dirty="0"/>
                    </a:p>
                  </a:txBody>
                  <a:tcPr/>
                </a:tc>
                <a:tc>
                  <a:txBody>
                    <a:bodyPr/>
                    <a:lstStyle/>
                    <a:p>
                      <a:pPr algn="ctr"/>
                      <a:r>
                        <a:rPr lang="en-US" dirty="0" smtClean="0"/>
                        <a:t>India</a:t>
                      </a:r>
                      <a:endParaRPr lang="en-US" dirty="0"/>
                    </a:p>
                  </a:txBody>
                  <a:tcPr/>
                </a:tc>
                <a:tc>
                  <a:txBody>
                    <a:bodyPr/>
                    <a:lstStyle/>
                    <a:p>
                      <a:pPr algn="ctr"/>
                      <a:r>
                        <a:rPr lang="en-US" dirty="0" smtClean="0"/>
                        <a:t>China</a:t>
                      </a:r>
                      <a:endParaRPr lang="en-US" dirty="0"/>
                    </a:p>
                  </a:txBody>
                  <a:tcPr/>
                </a:tc>
                <a:tc>
                  <a:txBody>
                    <a:bodyPr/>
                    <a:lstStyle/>
                    <a:p>
                      <a:pPr algn="ctr"/>
                      <a:r>
                        <a:rPr lang="en-US" dirty="0" smtClean="0"/>
                        <a:t>Japan</a:t>
                      </a:r>
                      <a:endParaRPr lang="en-US" dirty="0"/>
                    </a:p>
                  </a:txBody>
                  <a:tcPr/>
                </a:tc>
                <a:tc>
                  <a:txBody>
                    <a:bodyPr/>
                    <a:lstStyle/>
                    <a:p>
                      <a:pPr algn="ctr"/>
                      <a:r>
                        <a:rPr lang="en-US" dirty="0" smtClean="0"/>
                        <a:t>North Korea</a:t>
                      </a:r>
                      <a:endParaRPr lang="en-US" dirty="0"/>
                    </a:p>
                  </a:txBody>
                  <a:tcPr/>
                </a:tc>
              </a:tr>
              <a:tr h="370840">
                <a:tc>
                  <a:txBody>
                    <a:bodyPr/>
                    <a:lstStyle/>
                    <a:p>
                      <a:pPr algn="ctr"/>
                      <a:r>
                        <a:rPr lang="en-US" dirty="0" smtClean="0"/>
                        <a:t>Government System</a:t>
                      </a:r>
                      <a:endParaRPr lang="en-US" dirty="0"/>
                    </a:p>
                  </a:txBody>
                  <a:tcPr/>
                </a:tc>
                <a:tc>
                  <a:txBody>
                    <a:bodyPr/>
                    <a:lstStyle/>
                    <a:p>
                      <a:pPr algn="ctr"/>
                      <a:r>
                        <a:rPr lang="en-US" dirty="0" smtClean="0"/>
                        <a:t>Parliamentary Democracy</a:t>
                      </a:r>
                      <a:endParaRPr lang="en-US" dirty="0"/>
                    </a:p>
                  </a:txBody>
                  <a:tcPr/>
                </a:tc>
                <a:tc>
                  <a:txBody>
                    <a:bodyPr/>
                    <a:lstStyle/>
                    <a:p>
                      <a:pPr algn="ctr"/>
                      <a:r>
                        <a:rPr lang="en-US" dirty="0" smtClean="0"/>
                        <a:t>Communist</a:t>
                      </a:r>
                      <a:endParaRPr lang="en-US" dirty="0"/>
                    </a:p>
                  </a:txBody>
                  <a:tcPr/>
                </a:tc>
                <a:tc>
                  <a:txBody>
                    <a:bodyPr/>
                    <a:lstStyle/>
                    <a:p>
                      <a:pPr algn="ctr"/>
                      <a:r>
                        <a:rPr lang="en-US" dirty="0" smtClean="0"/>
                        <a:t>Constitutional Monarchy</a:t>
                      </a:r>
                      <a:endParaRPr lang="en-US" dirty="0"/>
                    </a:p>
                  </a:txBody>
                  <a:tcPr/>
                </a:tc>
                <a:tc>
                  <a:txBody>
                    <a:bodyPr/>
                    <a:lstStyle/>
                    <a:p>
                      <a:pPr algn="ctr"/>
                      <a:r>
                        <a:rPr lang="en-US" dirty="0" smtClean="0"/>
                        <a:t>Communist/ Dictatorship</a:t>
                      </a:r>
                      <a:endParaRPr lang="en-US" dirty="0"/>
                    </a:p>
                  </a:txBody>
                  <a:tcPr/>
                </a:tc>
              </a:tr>
              <a:tr h="370840">
                <a:tc>
                  <a:txBody>
                    <a:bodyPr/>
                    <a:lstStyle/>
                    <a:p>
                      <a:pPr algn="ctr"/>
                      <a:r>
                        <a:rPr lang="en-US" dirty="0" smtClean="0"/>
                        <a:t>Economic System</a:t>
                      </a:r>
                      <a:endParaRPr lang="en-US" dirty="0"/>
                    </a:p>
                  </a:txBody>
                  <a:tcPr/>
                </a:tc>
                <a:tc>
                  <a:txBody>
                    <a:bodyPr/>
                    <a:lstStyle/>
                    <a:p>
                      <a:pPr algn="ctr"/>
                      <a:r>
                        <a:rPr lang="en-US" dirty="0" smtClean="0"/>
                        <a:t>Mixed, Mostly Command</a:t>
                      </a:r>
                      <a:endParaRPr lang="en-US" dirty="0"/>
                    </a:p>
                  </a:txBody>
                  <a:tcPr/>
                </a:tc>
                <a:tc>
                  <a:txBody>
                    <a:bodyPr/>
                    <a:lstStyle/>
                    <a:p>
                      <a:pPr algn="ctr"/>
                      <a:r>
                        <a:rPr lang="en-US" dirty="0" smtClean="0"/>
                        <a:t>Mixed,</a:t>
                      </a:r>
                      <a:r>
                        <a:rPr lang="en-US" baseline="0" dirty="0" smtClean="0"/>
                        <a:t> Mostly Command (moving towards Market)</a:t>
                      </a:r>
                      <a:endParaRPr lang="en-US" dirty="0"/>
                    </a:p>
                  </a:txBody>
                  <a:tcPr/>
                </a:tc>
                <a:tc>
                  <a:txBody>
                    <a:bodyPr/>
                    <a:lstStyle/>
                    <a:p>
                      <a:pPr algn="ctr"/>
                      <a:r>
                        <a:rPr lang="en-US" dirty="0" smtClean="0"/>
                        <a:t>Mixed, Mostly Market</a:t>
                      </a:r>
                      <a:endParaRPr lang="en-US" dirty="0"/>
                    </a:p>
                  </a:txBody>
                  <a:tcPr/>
                </a:tc>
                <a:tc>
                  <a:txBody>
                    <a:bodyPr/>
                    <a:lstStyle/>
                    <a:p>
                      <a:pPr algn="ctr"/>
                      <a:r>
                        <a:rPr lang="en-US" dirty="0" smtClean="0"/>
                        <a:t>Command</a:t>
                      </a:r>
                      <a:endParaRPr lang="en-US" dirty="0"/>
                    </a:p>
                  </a:txBody>
                  <a:tcPr/>
                </a:tc>
              </a:tr>
            </a:tbl>
          </a:graphicData>
        </a:graphic>
      </p:graphicFrame>
    </p:spTree>
    <p:extLst>
      <p:ext uri="{BB962C8B-B14F-4D97-AF65-F5344CB8AC3E}">
        <p14:creationId xmlns:p14="http://schemas.microsoft.com/office/powerpoint/2010/main" val="759689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Trashketball</a:t>
            </a:r>
            <a:r>
              <a:rPr lang="en-US" dirty="0" smtClean="0"/>
              <a:t> Rules</a:t>
            </a:r>
            <a:endParaRPr lang="en-US" dirty="0"/>
          </a:p>
        </p:txBody>
      </p:sp>
      <p:sp>
        <p:nvSpPr>
          <p:cNvPr id="3" name="Content Placeholder 2"/>
          <p:cNvSpPr>
            <a:spLocks noGrp="1"/>
          </p:cNvSpPr>
          <p:nvPr>
            <p:ph idx="1"/>
          </p:nvPr>
        </p:nvSpPr>
        <p:spPr/>
        <p:txBody>
          <a:bodyPr>
            <a:noAutofit/>
          </a:bodyPr>
          <a:lstStyle/>
          <a:p>
            <a:r>
              <a:rPr lang="en-US" sz="2000" b="1" dirty="0"/>
              <a:t>Classroom split in half.</a:t>
            </a:r>
          </a:p>
          <a:p>
            <a:r>
              <a:rPr lang="en-US" sz="2000" b="1" dirty="0"/>
              <a:t>First person to tap the board gets to answer the question. You must tap AFTER the question has been read. Question must be answered within 5 seconds or it goes to the next person.</a:t>
            </a:r>
          </a:p>
          <a:p>
            <a:r>
              <a:rPr lang="en-US" sz="2000" b="1" dirty="0"/>
              <a:t>If neither person gets it correct, then the question is finished.</a:t>
            </a:r>
          </a:p>
          <a:p>
            <a:r>
              <a:rPr lang="en-US" sz="2000" b="1" dirty="0"/>
              <a:t>Each question correct is worth </a:t>
            </a:r>
            <a:r>
              <a:rPr lang="en-US" sz="2000" b="1" dirty="0" smtClean="0"/>
              <a:t>1 point.</a:t>
            </a:r>
            <a:endParaRPr lang="en-US" sz="2000" b="1" dirty="0"/>
          </a:p>
          <a:p>
            <a:r>
              <a:rPr lang="en-US" sz="2000" b="1" dirty="0" err="1"/>
              <a:t>Trashketball</a:t>
            </a:r>
            <a:r>
              <a:rPr lang="en-US" sz="2000" b="1" dirty="0"/>
              <a:t> shots can be 1, 2, or 3 points and MUST be shot by the person who answered the question.</a:t>
            </a:r>
          </a:p>
          <a:p>
            <a:r>
              <a:rPr lang="en-US" sz="2000" b="1" dirty="0"/>
              <a:t>All decisions are made by the judge, and I’m the judge.</a:t>
            </a:r>
          </a:p>
          <a:p>
            <a:r>
              <a:rPr lang="en-US" sz="2000" b="1" dirty="0"/>
              <a:t>I want us to have fun, but if it gets too loud, people are rude, or class is disruptive, we will go right back to the study guide and nobody talking.</a:t>
            </a:r>
          </a:p>
          <a:p>
            <a:r>
              <a:rPr lang="en-US" sz="2000" b="1" dirty="0"/>
              <a:t>Points taken off for sides talking too loudly, giving answers, or being disrespectful to others.</a:t>
            </a:r>
          </a:p>
          <a:p>
            <a:r>
              <a:rPr lang="en-US" sz="2000" b="1" dirty="0"/>
              <a:t>3 Strike </a:t>
            </a:r>
            <a:r>
              <a:rPr lang="en-US" sz="2000" b="1" dirty="0" smtClean="0"/>
              <a:t>Policy</a:t>
            </a:r>
            <a:endParaRPr lang="en-US" sz="2000" b="1" dirty="0"/>
          </a:p>
        </p:txBody>
      </p:sp>
    </p:spTree>
    <p:extLst>
      <p:ext uri="{BB962C8B-B14F-4D97-AF65-F5344CB8AC3E}">
        <p14:creationId xmlns:p14="http://schemas.microsoft.com/office/powerpoint/2010/main" val="1055904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sz="half" idx="1"/>
          </p:nvPr>
        </p:nvSpPr>
        <p:spPr/>
        <p:txBody>
          <a:bodyPr>
            <a:normAutofit fontScale="92500" lnSpcReduction="10000"/>
          </a:bodyPr>
          <a:lstStyle/>
          <a:p>
            <a:pPr marL="0" lvl="0" indent="0">
              <a:spcBef>
                <a:spcPts val="0"/>
              </a:spcBef>
              <a:spcAft>
                <a:spcPts val="1000"/>
              </a:spcAft>
              <a:buNone/>
            </a:pPr>
            <a:r>
              <a:rPr lang="en-US" b="1" dirty="0" smtClean="0">
                <a:effectLst/>
                <a:latin typeface="Maiandra GD"/>
                <a:ea typeface="Calibri"/>
                <a:cs typeface="Times New Roman"/>
              </a:rPr>
              <a:t>What physical features are located around India, making this country a subcontinent?</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10000"/>
          </a:bodyPr>
          <a:lstStyle/>
          <a:p>
            <a:pPr lvl="1">
              <a:spcBef>
                <a:spcPts val="0"/>
              </a:spcBef>
              <a:buFont typeface="+mj-lt"/>
              <a:buAutoNum type="alphaLcPeriod"/>
            </a:pPr>
            <a:r>
              <a:rPr lang="en-US" b="1" dirty="0" smtClean="0">
                <a:effectLst/>
                <a:latin typeface="Maiandra GD"/>
                <a:ea typeface="Calibri"/>
                <a:cs typeface="Times New Roman"/>
              </a:rPr>
              <a:t>Indus River, Himalayan Mountains, Ganges river, and Bay of Bengal</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Indus River, Taklimakan Desert, Yellow River, Mekong River</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Indus River, Himalayan Mountains, Gobi Desert, and Yellow Sea</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Korean Peninsula, Himalayan Mountains, Ganges River, and Mekong River</a:t>
            </a:r>
            <a:endParaRPr lang="en-US" b="1" dirty="0"/>
          </a:p>
        </p:txBody>
      </p:sp>
    </p:spTree>
    <p:extLst>
      <p:ext uri="{BB962C8B-B14F-4D97-AF65-F5344CB8AC3E}">
        <p14:creationId xmlns:p14="http://schemas.microsoft.com/office/powerpoint/2010/main" val="4145071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Which of the following reasons explain why many people in India live near the Ganges River?</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The people in India enjoy swimming</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The people in India think the Indus River is unclean</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people in India are farmers and believe the Ganges is a holy River.</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people in India live near the Mekong River.</a:t>
            </a:r>
            <a:endParaRPr lang="en-US" b="1" dirty="0"/>
          </a:p>
        </p:txBody>
      </p:sp>
    </p:spTree>
    <p:extLst>
      <p:ext uri="{BB962C8B-B14F-4D97-AF65-F5344CB8AC3E}">
        <p14:creationId xmlns:p14="http://schemas.microsoft.com/office/powerpoint/2010/main" val="2879420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sz="half" idx="1"/>
          </p:nvPr>
        </p:nvSpPr>
        <p:spPr/>
        <p:txBody>
          <a:bodyPr>
            <a:normAutofit fontScale="92500" lnSpcReduction="10000"/>
          </a:bodyPr>
          <a:lstStyle/>
          <a:p>
            <a:pPr marL="0" lvl="0" indent="0">
              <a:spcBef>
                <a:spcPts val="0"/>
              </a:spcBef>
              <a:spcAft>
                <a:spcPts val="1000"/>
              </a:spcAft>
              <a:buNone/>
            </a:pPr>
            <a:r>
              <a:rPr lang="en-US" b="1" dirty="0" smtClean="0">
                <a:effectLst/>
                <a:latin typeface="Maiandra GD"/>
                <a:ea typeface="Calibri"/>
                <a:cs typeface="Times New Roman"/>
              </a:rPr>
              <a:t>The _______________ River has the highest rate of water-borne disease due to high levels of sewage dumped into the River, many decomposing bodies and ashes are dumped into the river for religious purposes, and human and animal waste is dumped into the river. </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10000"/>
          </a:bodyPr>
          <a:lstStyle/>
          <a:p>
            <a:pPr lvl="1">
              <a:spcBef>
                <a:spcPts val="0"/>
              </a:spcBef>
              <a:buFont typeface="+mj-lt"/>
              <a:buAutoNum type="alphaLcPeriod"/>
            </a:pPr>
            <a:r>
              <a:rPr lang="en-US" b="1" dirty="0" smtClean="0">
                <a:effectLst/>
                <a:latin typeface="Maiandra GD"/>
                <a:ea typeface="Calibri"/>
                <a:cs typeface="Times New Roman"/>
              </a:rPr>
              <a:t>Indus</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Mekong</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Yellow</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Ganges</a:t>
            </a:r>
            <a:endParaRPr lang="en-US" b="1" dirty="0"/>
          </a:p>
        </p:txBody>
      </p:sp>
    </p:spTree>
    <p:extLst>
      <p:ext uri="{BB962C8B-B14F-4D97-AF65-F5344CB8AC3E}">
        <p14:creationId xmlns:p14="http://schemas.microsoft.com/office/powerpoint/2010/main" val="4210554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India and China suffer from _________________ due to the high level of population growth and the level of urban (city) developments.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Famine</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Drought</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Deforestation</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Air Pollution</a:t>
            </a:r>
            <a:endParaRPr lang="en-US" b="1" dirty="0"/>
          </a:p>
        </p:txBody>
      </p:sp>
    </p:spTree>
    <p:extLst>
      <p:ext uri="{BB962C8B-B14F-4D97-AF65-F5344CB8AC3E}">
        <p14:creationId xmlns:p14="http://schemas.microsoft.com/office/powerpoint/2010/main" val="1658682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Most people in China live along the Yangtze and Yellow Rivers because</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Many in China are farmers and live near the river for agricultural purposes.</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Many in China need access to water necessary for life</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Many in China need access to the rivers for trading purposes</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All of the above</a:t>
            </a:r>
            <a:endParaRPr lang="en-US" b="1" dirty="0"/>
          </a:p>
        </p:txBody>
      </p:sp>
    </p:spTree>
    <p:extLst>
      <p:ext uri="{BB962C8B-B14F-4D97-AF65-F5344CB8AC3E}">
        <p14:creationId xmlns:p14="http://schemas.microsoft.com/office/powerpoint/2010/main" val="300117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Ganges and Yangtze River Pollution</a:t>
            </a:r>
          </a:p>
          <a:p>
            <a:r>
              <a:rPr lang="en-US" b="1" dirty="0" smtClean="0"/>
              <a:t>Environmental Issues</a:t>
            </a:r>
          </a:p>
          <a:p>
            <a:r>
              <a:rPr lang="en-US" b="1" dirty="0" smtClean="0"/>
              <a:t>Where People Live</a:t>
            </a:r>
          </a:p>
          <a:p>
            <a:r>
              <a:rPr lang="en-US" b="1" dirty="0" smtClean="0"/>
              <a:t>Religions/Philosophies</a:t>
            </a:r>
          </a:p>
          <a:p>
            <a:r>
              <a:rPr lang="en-US" b="1" dirty="0" smtClean="0"/>
              <a:t>Reconstruction of Japan</a:t>
            </a:r>
          </a:p>
          <a:p>
            <a:r>
              <a:rPr lang="en-US" b="1" dirty="0" smtClean="0"/>
              <a:t>Gandhi &amp; Non-Violence</a:t>
            </a:r>
          </a:p>
          <a:p>
            <a:r>
              <a:rPr lang="en-US" b="1" dirty="0" smtClean="0"/>
              <a:t>India and Vietnam Independence</a:t>
            </a:r>
          </a:p>
          <a:p>
            <a:r>
              <a:rPr lang="en-US" b="1" dirty="0" smtClean="0"/>
              <a:t>Communism in China</a:t>
            </a:r>
          </a:p>
          <a:p>
            <a:r>
              <a:rPr lang="en-US" b="1" dirty="0" smtClean="0"/>
              <a:t>Containment</a:t>
            </a:r>
          </a:p>
          <a:p>
            <a:r>
              <a:rPr lang="en-US" b="1" dirty="0" smtClean="0"/>
              <a:t>Vietnam War</a:t>
            </a:r>
          </a:p>
          <a:p>
            <a:r>
              <a:rPr lang="en-US" b="1" dirty="0" smtClean="0"/>
              <a:t>Korean War</a:t>
            </a:r>
          </a:p>
          <a:p>
            <a:r>
              <a:rPr lang="en-US" b="1" dirty="0" smtClean="0"/>
              <a:t>Governments of S+E Asia</a:t>
            </a:r>
          </a:p>
          <a:p>
            <a:r>
              <a:rPr lang="en-US" b="1" dirty="0" smtClean="0"/>
              <a:t>Economies of S+E Asia</a:t>
            </a:r>
          </a:p>
          <a:p>
            <a:endParaRPr lang="en-US" dirty="0" smtClean="0"/>
          </a:p>
          <a:p>
            <a:endParaRPr lang="en-US" dirty="0"/>
          </a:p>
        </p:txBody>
      </p:sp>
    </p:spTree>
    <p:extLst>
      <p:ext uri="{BB962C8B-B14F-4D97-AF65-F5344CB8AC3E}">
        <p14:creationId xmlns:p14="http://schemas.microsoft.com/office/powerpoint/2010/main" val="1788332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spcBef>
                <a:spcPts val="0"/>
              </a:spcBef>
              <a:spcAft>
                <a:spcPts val="1000"/>
              </a:spcAft>
              <a:buNone/>
            </a:pPr>
            <a:r>
              <a:rPr lang="en-US" b="1" dirty="0" smtClean="0">
                <a:effectLst/>
                <a:latin typeface="Maiandra GD"/>
                <a:ea typeface="Calibri"/>
                <a:cs typeface="Times New Roman"/>
              </a:rPr>
              <a:t>The difference between an ethnic and religious group is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20000"/>
          </a:bodyPr>
          <a:lstStyle/>
          <a:p>
            <a:pPr lvl="1">
              <a:spcBef>
                <a:spcPts val="0"/>
              </a:spcBef>
              <a:buFont typeface="+mj-lt"/>
              <a:buAutoNum type="alphaLcPeriod"/>
            </a:pPr>
            <a:r>
              <a:rPr lang="en-US" b="1" dirty="0" smtClean="0">
                <a:effectLst/>
                <a:latin typeface="Maiandra GD"/>
                <a:ea typeface="Calibri"/>
                <a:cs typeface="Times New Roman"/>
              </a:rPr>
              <a:t>You can change your ethnicity but you can’t change your religion</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You can change your religion but cannot change your ethnicity</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Ethnic groups represent your beliefs and religious groups represent your nationality</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Ethnic groups represent where you come from while religious groups represent your skin color and language.</a:t>
            </a:r>
            <a:endParaRPr lang="en-US" b="1" dirty="0"/>
          </a:p>
        </p:txBody>
      </p:sp>
    </p:spTree>
    <p:extLst>
      <p:ext uri="{BB962C8B-B14F-4D97-AF65-F5344CB8AC3E}">
        <p14:creationId xmlns:p14="http://schemas.microsoft.com/office/powerpoint/2010/main" val="200868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Which two religions were founded in India?	</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Hinduism and Islam</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Hinduism and Buddhism</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Buddhism and Islam</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Buddhism and Shintoism</a:t>
            </a:r>
            <a:endParaRPr lang="en-US" b="1" dirty="0"/>
          </a:p>
        </p:txBody>
      </p:sp>
    </p:spTree>
    <p:extLst>
      <p:ext uri="{BB962C8B-B14F-4D97-AF65-F5344CB8AC3E}">
        <p14:creationId xmlns:p14="http://schemas.microsoft.com/office/powerpoint/2010/main" val="613125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sz="half" idx="1"/>
          </p:nvPr>
        </p:nvSpPr>
        <p:spPr/>
        <p:txBody>
          <a:bodyPr>
            <a:normAutofit fontScale="85000" lnSpcReduction="20000"/>
          </a:bodyPr>
          <a:lstStyle/>
          <a:p>
            <a:pPr marL="0" lvl="0" indent="0">
              <a:spcBef>
                <a:spcPts val="0"/>
              </a:spcBef>
              <a:spcAft>
                <a:spcPts val="1000"/>
              </a:spcAft>
              <a:buNone/>
            </a:pPr>
            <a:r>
              <a:rPr lang="en-US" b="1" dirty="0" smtClean="0">
                <a:effectLst/>
                <a:latin typeface="Maiandra GD"/>
                <a:ea typeface="Calibri"/>
                <a:cs typeface="Times New Roman"/>
              </a:rPr>
              <a:t>Describe a caste system. Which religion believes in this?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85000" lnSpcReduction="20000"/>
          </a:bodyPr>
          <a:lstStyle/>
          <a:p>
            <a:pPr lvl="1">
              <a:spcBef>
                <a:spcPts val="0"/>
              </a:spcBef>
              <a:buFont typeface="+mj-lt"/>
              <a:buAutoNum type="alphaLcPeriod"/>
            </a:pPr>
            <a:r>
              <a:rPr lang="en-US" b="1" dirty="0" smtClean="0">
                <a:effectLst/>
                <a:latin typeface="Maiandra GD"/>
                <a:ea typeface="Calibri"/>
                <a:cs typeface="Times New Roman"/>
              </a:rPr>
              <a:t>A caste system is social class based on reincarnation due to karma from a previous life; Hinduism</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A caste system is social class based on reincarnation due to karma from a previous life; Buddhism</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 caste system is social class determined on how much money you make; Hinduism</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 caste system is social class determined on how much money you make; Buddhism</a:t>
            </a:r>
            <a:endParaRPr lang="en-US" b="1" dirty="0"/>
          </a:p>
        </p:txBody>
      </p:sp>
    </p:spTree>
    <p:extLst>
      <p:ext uri="{BB962C8B-B14F-4D97-AF65-F5344CB8AC3E}">
        <p14:creationId xmlns:p14="http://schemas.microsoft.com/office/powerpoint/2010/main" val="3722552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Hindis believe in one Supreme Being called ________________, but Hinduism is also a _______________ religion believing in multiple gods.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Buddha, monotheistic</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Kami, polytheistic</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Brahman, monotheistic</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Brahman, polytheistic</a:t>
            </a:r>
            <a:endParaRPr lang="en-US" b="1" dirty="0"/>
          </a:p>
        </p:txBody>
      </p:sp>
    </p:spTree>
    <p:extLst>
      <p:ext uri="{BB962C8B-B14F-4D97-AF65-F5344CB8AC3E}">
        <p14:creationId xmlns:p14="http://schemas.microsoft.com/office/powerpoint/2010/main" val="2051164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Lynn believes in the Four Noble Truths in hopes that she would eventually reach Nirvana. In order to reach Nirvana, Lynn must follow the Middle Way and the Eightfold Path. Lynn practices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Hinduism</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Shintoism</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Islam</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Buddhism</a:t>
            </a:r>
            <a:endParaRPr lang="en-US" b="1" dirty="0"/>
          </a:p>
        </p:txBody>
      </p:sp>
    </p:spTree>
    <p:extLst>
      <p:ext uri="{BB962C8B-B14F-4D97-AF65-F5344CB8AC3E}">
        <p14:creationId xmlns:p14="http://schemas.microsoft.com/office/powerpoint/2010/main" val="26506433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Beth goes to natural settings like beautiful gardens, mountains, or rivers to honor the natural spirits that live within these beautiful places. Beth practices ____________.</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Hinduism</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Shintoism</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Islam</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Buddhism</a:t>
            </a:r>
            <a:endParaRPr lang="en-US" b="1" dirty="0"/>
          </a:p>
        </p:txBody>
      </p:sp>
    </p:spTree>
    <p:extLst>
      <p:ext uri="{BB962C8B-B14F-4D97-AF65-F5344CB8AC3E}">
        <p14:creationId xmlns:p14="http://schemas.microsoft.com/office/powerpoint/2010/main" val="1384716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Divine spirits the Shinto follow that live in beautiful places, animals, and ancestors are called _____________________.</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Brahman</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Buddha</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Kami</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4 Noble Truths</a:t>
            </a:r>
            <a:r>
              <a:rPr lang="en-US" dirty="0" smtClean="0">
                <a:effectLst/>
                <a:latin typeface="Maiandra GD"/>
                <a:ea typeface="Calibri"/>
                <a:cs typeface="Times New Roman"/>
              </a:rPr>
              <a:t/>
            </a:r>
            <a:br>
              <a:rPr lang="en-US" dirty="0" smtClean="0">
                <a:effectLst/>
                <a:latin typeface="Maiandra GD"/>
                <a:ea typeface="Calibri"/>
                <a:cs typeface="Times New Roman"/>
              </a:rPr>
            </a:br>
            <a:endParaRPr lang="en-US" dirty="0"/>
          </a:p>
        </p:txBody>
      </p:sp>
    </p:spTree>
    <p:extLst>
      <p:ext uri="{BB962C8B-B14F-4D97-AF65-F5344CB8AC3E}">
        <p14:creationId xmlns:p14="http://schemas.microsoft.com/office/powerpoint/2010/main" val="3919945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What is the Golden Rule of Confucianism?</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“What you do not like done unto yourself, do not unto others.”</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“An apple a day keeps the doctor away.”</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“Be the change you want to see in the world.”</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“Don’t be rude.”</a:t>
            </a:r>
            <a:endParaRPr lang="en-US" b="1" dirty="0"/>
          </a:p>
        </p:txBody>
      </p:sp>
    </p:spTree>
    <p:extLst>
      <p:ext uri="{BB962C8B-B14F-4D97-AF65-F5344CB8AC3E}">
        <p14:creationId xmlns:p14="http://schemas.microsoft.com/office/powerpoint/2010/main" val="4208604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spcBef>
                <a:spcPts val="0"/>
              </a:spcBef>
              <a:spcAft>
                <a:spcPts val="1000"/>
              </a:spcAft>
              <a:buNone/>
            </a:pPr>
            <a:r>
              <a:rPr lang="en-US" b="1" dirty="0" smtClean="0">
                <a:effectLst/>
                <a:latin typeface="Maiandra GD"/>
                <a:ea typeface="Calibri"/>
                <a:cs typeface="Times New Roman"/>
              </a:rPr>
              <a:t>Which of the following represent the 5 Pillars of Islam?</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20000"/>
          </a:bodyPr>
          <a:lstStyle/>
          <a:p>
            <a:pPr lvl="1">
              <a:spcBef>
                <a:spcPts val="0"/>
              </a:spcBef>
              <a:buFont typeface="+mj-lt"/>
              <a:buAutoNum type="alphaLcPeriod"/>
            </a:pPr>
            <a:r>
              <a:rPr lang="en-US" b="1" dirty="0" smtClean="0">
                <a:effectLst/>
                <a:latin typeface="Maiandra GD"/>
                <a:ea typeface="Calibri"/>
                <a:cs typeface="Times New Roman"/>
              </a:rPr>
              <a:t>Profession of faith, Pray 5 times a day, Follow the Eightfold Path, Reach Nirvana, Give Alms</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Profession of faith, Pray 5 times a day, Give Alms, Fast during Ramadan, Hajj to Mecca</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Profession of faith, Pray 5 times a day, Give Alms, Practice good Karma, Hajj to Mecca</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Profession of faith, Pray to the Kami, Give Alms, Fast during Ramadan, Hajj to Mecca</a:t>
            </a:r>
            <a:endParaRPr lang="en-US" b="1" dirty="0"/>
          </a:p>
        </p:txBody>
      </p:sp>
    </p:spTree>
    <p:extLst>
      <p:ext uri="{BB962C8B-B14F-4D97-AF65-F5344CB8AC3E}">
        <p14:creationId xmlns:p14="http://schemas.microsoft.com/office/powerpoint/2010/main" val="2609325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15</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spcBef>
                <a:spcPts val="0"/>
              </a:spcBef>
              <a:spcAft>
                <a:spcPts val="1000"/>
              </a:spcAft>
              <a:buNone/>
            </a:pPr>
            <a:r>
              <a:rPr lang="en-US" b="1" dirty="0" smtClean="0">
                <a:effectLst/>
                <a:latin typeface="Maiandra GD"/>
                <a:ea typeface="Calibri"/>
                <a:cs typeface="Times New Roman"/>
              </a:rPr>
              <a:t>Mohandas Gandhi is an important symbol for India because he</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20000"/>
          </a:bodyPr>
          <a:lstStyle/>
          <a:p>
            <a:pPr lvl="1">
              <a:spcBef>
                <a:spcPts val="0"/>
              </a:spcBef>
              <a:buFont typeface="+mj-lt"/>
              <a:buAutoNum type="alphaLcPeriod"/>
            </a:pPr>
            <a:r>
              <a:rPr lang="en-US" b="1" dirty="0" smtClean="0">
                <a:effectLst/>
                <a:latin typeface="Maiandra GD"/>
                <a:ea typeface="Calibri"/>
                <a:cs typeface="Times New Roman"/>
              </a:rPr>
              <a:t>Gained Indian independence from France using non-violent methods</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Gained Indian independence from Britain using non-violent methods</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Gained Indian independence from France using violent methods</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Gained Indian independence from Britain using violent methods</a:t>
            </a:r>
            <a:endParaRPr lang="en-US" b="1" dirty="0"/>
          </a:p>
        </p:txBody>
      </p:sp>
    </p:spTree>
    <p:extLst>
      <p:ext uri="{BB962C8B-B14F-4D97-AF65-F5344CB8AC3E}">
        <p14:creationId xmlns:p14="http://schemas.microsoft.com/office/powerpoint/2010/main" val="4056445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Ganges and Yangtze River Pollution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Ganges River (located in India) is polluted with chemicals, bodies, and ashes. Ganges is viewed as a holy river to the Hindus.</a:t>
            </a:r>
          </a:p>
          <a:p>
            <a:r>
              <a:rPr lang="en-US" b="1" dirty="0" smtClean="0"/>
              <a:t>Yangtze River (located in China) is polluted with chemicals and fertilizers from factories and farming.</a:t>
            </a:r>
          </a:p>
          <a:p>
            <a:r>
              <a:rPr lang="en-US" b="1" dirty="0" smtClean="0"/>
              <a:t>Both India and China are trying to fix the water pollution problems, but growing population makes it difficult.</a:t>
            </a:r>
            <a:endParaRPr lang="en-US" b="1" dirty="0"/>
          </a:p>
        </p:txBody>
      </p:sp>
    </p:spTree>
    <p:extLst>
      <p:ext uri="{BB962C8B-B14F-4D97-AF65-F5344CB8AC3E}">
        <p14:creationId xmlns:p14="http://schemas.microsoft.com/office/powerpoint/2010/main" val="2414177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a:t>
            </a:r>
            <a:endParaRPr lang="en-US" dirty="0"/>
          </a:p>
        </p:txBody>
      </p:sp>
      <p:sp>
        <p:nvSpPr>
          <p:cNvPr id="3" name="Content Placeholder 2"/>
          <p:cNvSpPr>
            <a:spLocks noGrp="1"/>
          </p:cNvSpPr>
          <p:nvPr>
            <p:ph sz="half" idx="1"/>
          </p:nvPr>
        </p:nvSpPr>
        <p:spPr/>
        <p:txBody>
          <a:bodyPr/>
          <a:lstStyle/>
          <a:p>
            <a:r>
              <a:rPr lang="en-US" b="1" dirty="0" smtClean="0">
                <a:effectLst/>
                <a:latin typeface="Maiandra GD"/>
                <a:ea typeface="Calibri"/>
                <a:cs typeface="Times New Roman"/>
              </a:rPr>
              <a:t>India gained independence in</a:t>
            </a:r>
            <a:endParaRPr lang="en-US" b="1"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1947</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1954</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1950</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1974</a:t>
            </a:r>
            <a:endParaRPr lang="en-US" b="1" dirty="0"/>
          </a:p>
        </p:txBody>
      </p:sp>
    </p:spTree>
    <p:extLst>
      <p:ext uri="{BB962C8B-B14F-4D97-AF65-F5344CB8AC3E}">
        <p14:creationId xmlns:p14="http://schemas.microsoft.com/office/powerpoint/2010/main" val="275408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Who was the leader of North Vietnam, attempting to gain control of all of Vietnam under Communist rule?</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Mohandas Gandhi</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Ho Chi Minh</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Mao Zedong</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General Chai Ung Chai</a:t>
            </a:r>
            <a:endParaRPr lang="en-US" b="1" dirty="0"/>
          </a:p>
        </p:txBody>
      </p:sp>
    </p:spTree>
    <p:extLst>
      <p:ext uri="{BB962C8B-B14F-4D97-AF65-F5344CB8AC3E}">
        <p14:creationId xmlns:p14="http://schemas.microsoft.com/office/powerpoint/2010/main" val="1722233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Vietnam gained independence in</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1947</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1954</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1950</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1974</a:t>
            </a:r>
            <a:endParaRPr lang="en-US" b="1" dirty="0"/>
          </a:p>
        </p:txBody>
      </p:sp>
    </p:spTree>
    <p:extLst>
      <p:ext uri="{BB962C8B-B14F-4D97-AF65-F5344CB8AC3E}">
        <p14:creationId xmlns:p14="http://schemas.microsoft.com/office/powerpoint/2010/main" val="20025925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a:t>
            </a:r>
            <a:endParaRPr lang="en-US" dirty="0"/>
          </a:p>
        </p:txBody>
      </p:sp>
      <p:sp>
        <p:nvSpPr>
          <p:cNvPr id="3" name="Content Placeholder 2"/>
          <p:cNvSpPr>
            <a:spLocks noGrp="1"/>
          </p:cNvSpPr>
          <p:nvPr>
            <p:ph sz="half" idx="1"/>
          </p:nvPr>
        </p:nvSpPr>
        <p:spPr/>
        <p:txBody>
          <a:bodyPr/>
          <a:lstStyle/>
          <a:p>
            <a:pPr marL="0" indent="0">
              <a:buNone/>
            </a:pPr>
            <a:r>
              <a:rPr lang="en-US" b="1" dirty="0" smtClean="0">
                <a:effectLst/>
                <a:latin typeface="Maiandra GD"/>
                <a:ea typeface="Calibri"/>
                <a:cs typeface="Times New Roman"/>
              </a:rPr>
              <a:t>Who ruled over Vietnam, Laos, and Cambodia creating Indochina?</a:t>
            </a:r>
            <a:endParaRPr lang="en-US" b="1"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France</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Great Britain</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United States</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Holland</a:t>
            </a:r>
            <a:endParaRPr lang="en-US" b="1" dirty="0"/>
          </a:p>
        </p:txBody>
      </p:sp>
    </p:spTree>
    <p:extLst>
      <p:ext uri="{BB962C8B-B14F-4D97-AF65-F5344CB8AC3E}">
        <p14:creationId xmlns:p14="http://schemas.microsoft.com/office/powerpoint/2010/main" val="3852790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sz="half" idx="1"/>
          </p:nvPr>
        </p:nvSpPr>
        <p:spPr/>
        <p:txBody>
          <a:bodyPr>
            <a:normAutofit fontScale="92500" lnSpcReduction="10000"/>
          </a:bodyPr>
          <a:lstStyle/>
          <a:p>
            <a:pPr marL="0" lvl="0" indent="0">
              <a:spcBef>
                <a:spcPts val="0"/>
              </a:spcBef>
              <a:spcAft>
                <a:spcPts val="1000"/>
              </a:spcAft>
              <a:buNone/>
            </a:pPr>
            <a:r>
              <a:rPr lang="en-US" b="1" dirty="0" smtClean="0">
                <a:effectLst/>
                <a:latin typeface="Maiandra GD"/>
                <a:ea typeface="Calibri"/>
                <a:cs typeface="Times New Roman"/>
              </a:rPr>
              <a:t>Which of the following represent ways in which the United States helped rebuild Japan after the bombing of Hiroshima and Nagasaki in 1945?</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10000"/>
          </a:bodyPr>
          <a:lstStyle/>
          <a:p>
            <a:pPr lvl="1">
              <a:spcBef>
                <a:spcPts val="0"/>
              </a:spcBef>
              <a:buFont typeface="+mj-lt"/>
              <a:buAutoNum type="alphaLcPeriod"/>
            </a:pPr>
            <a:r>
              <a:rPr lang="en-US" b="1" dirty="0" smtClean="0">
                <a:effectLst/>
                <a:latin typeface="Maiandra GD"/>
                <a:ea typeface="Calibri"/>
                <a:cs typeface="Times New Roman"/>
              </a:rPr>
              <a:t>The United States provided advice for the nation, helping to write a constitution</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The United States gave loans to the nation to help in economic growth</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United States stopped all production of weapons and threw military officials in jail</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United States did all of the above to help rebuild Japan.</a:t>
            </a:r>
            <a:endParaRPr lang="en-US" b="1" dirty="0"/>
          </a:p>
        </p:txBody>
      </p:sp>
    </p:spTree>
    <p:extLst>
      <p:ext uri="{BB962C8B-B14F-4D97-AF65-F5344CB8AC3E}">
        <p14:creationId xmlns:p14="http://schemas.microsoft.com/office/powerpoint/2010/main" val="2813720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a:t>
            </a:r>
            <a:endParaRPr lang="en-US" dirty="0"/>
          </a:p>
        </p:txBody>
      </p:sp>
      <p:sp>
        <p:nvSpPr>
          <p:cNvPr id="3" name="Content Placeholder 2"/>
          <p:cNvSpPr>
            <a:spLocks noGrp="1"/>
          </p:cNvSpPr>
          <p:nvPr>
            <p:ph sz="half" idx="1"/>
          </p:nvPr>
        </p:nvSpPr>
        <p:spPr/>
        <p:txBody>
          <a:bodyPr>
            <a:normAutofit/>
          </a:bodyPr>
          <a:lstStyle/>
          <a:p>
            <a:pPr marL="0" lvl="0" indent="0">
              <a:spcBef>
                <a:spcPts val="0"/>
              </a:spcBef>
              <a:spcAft>
                <a:spcPts val="1000"/>
              </a:spcAft>
              <a:buNone/>
            </a:pPr>
            <a:r>
              <a:rPr lang="en-US" b="1" dirty="0" smtClean="0">
                <a:effectLst/>
                <a:latin typeface="Maiandra GD"/>
                <a:ea typeface="Calibri"/>
                <a:cs typeface="Times New Roman"/>
              </a:rPr>
              <a:t>Ellie lives in a country where the government makes many of the decisions for the society. There is no class system in this type of government and there is no private ownership. Ellie lives in what type of country?</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a:bodyPr>
          <a:lstStyle/>
          <a:p>
            <a:pPr lvl="1">
              <a:spcBef>
                <a:spcPts val="0"/>
              </a:spcBef>
              <a:buFont typeface="+mj-lt"/>
              <a:buAutoNum type="alphaLcPeriod"/>
            </a:pPr>
            <a:r>
              <a:rPr lang="en-US" b="1" dirty="0" smtClean="0">
                <a:effectLst/>
                <a:latin typeface="Maiandra GD"/>
                <a:ea typeface="Calibri"/>
                <a:cs typeface="Times New Roman"/>
              </a:rPr>
              <a:t>Dictatorship</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Absolute Monarchy</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Communist State</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Democracy</a:t>
            </a:r>
            <a:endParaRPr lang="en-US" b="1" dirty="0"/>
          </a:p>
        </p:txBody>
      </p:sp>
    </p:spTree>
    <p:extLst>
      <p:ext uri="{BB962C8B-B14F-4D97-AF65-F5344CB8AC3E}">
        <p14:creationId xmlns:p14="http://schemas.microsoft.com/office/powerpoint/2010/main" val="42053480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Who founded Communist China? What year was Communist China created?</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Ho Chi Minh; 1934</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Ho Chi Minh; 1949</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Mao Zedong; 1934</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Mao Zedong; 1949</a:t>
            </a:r>
            <a:endParaRPr lang="en-US" b="1" dirty="0"/>
          </a:p>
        </p:txBody>
      </p:sp>
    </p:spTree>
    <p:extLst>
      <p:ext uri="{BB962C8B-B14F-4D97-AF65-F5344CB8AC3E}">
        <p14:creationId xmlns:p14="http://schemas.microsoft.com/office/powerpoint/2010/main" val="4215694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sz="half" idx="1"/>
          </p:nvPr>
        </p:nvSpPr>
        <p:spPr/>
        <p:txBody>
          <a:bodyPr>
            <a:normAutofit fontScale="85000" lnSpcReduction="20000"/>
          </a:bodyPr>
          <a:lstStyle/>
          <a:p>
            <a:pPr marL="0" lvl="0" indent="0">
              <a:spcBef>
                <a:spcPts val="0"/>
              </a:spcBef>
              <a:spcAft>
                <a:spcPts val="1000"/>
              </a:spcAft>
              <a:buNone/>
            </a:pPr>
            <a:r>
              <a:rPr lang="en-US" b="1" dirty="0" smtClean="0">
                <a:effectLst/>
                <a:latin typeface="Maiandra GD"/>
                <a:ea typeface="Calibri"/>
                <a:cs typeface="Times New Roman"/>
              </a:rPr>
              <a:t>The Great Leap Forward (1958) was </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85000" lnSpcReduction="20000"/>
          </a:bodyPr>
          <a:lstStyle/>
          <a:p>
            <a:pPr lvl="1">
              <a:spcBef>
                <a:spcPts val="0"/>
              </a:spcBef>
              <a:buFont typeface="+mj-lt"/>
              <a:buAutoNum type="alphaLcPeriod"/>
            </a:pPr>
            <a:r>
              <a:rPr lang="en-US" b="1" dirty="0" smtClean="0">
                <a:effectLst/>
                <a:latin typeface="Maiandra GD"/>
                <a:ea typeface="Calibri"/>
                <a:cs typeface="Times New Roman"/>
              </a:rPr>
              <a:t>Mao Zedong fleeing from the Nationalist Party with his troops on a 6,000 mile journey, gaining followers along the way.</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Mao Zedong’s successful attempt at establishing Communist China</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removal of anything that represented ideas and influence that went against Communist ideas</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failed attempt at making China an industrialized nation, leading many to starve due to lack of food production.</a:t>
            </a:r>
            <a:endParaRPr lang="en-US" b="1" dirty="0"/>
          </a:p>
        </p:txBody>
      </p:sp>
    </p:spTree>
    <p:extLst>
      <p:ext uri="{BB962C8B-B14F-4D97-AF65-F5344CB8AC3E}">
        <p14:creationId xmlns:p14="http://schemas.microsoft.com/office/powerpoint/2010/main" val="426575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24</a:t>
            </a:r>
            <a:endParaRPr lang="en-US" dirty="0"/>
          </a:p>
        </p:txBody>
      </p:sp>
      <p:sp>
        <p:nvSpPr>
          <p:cNvPr id="3" name="Content Placeholder 2"/>
          <p:cNvSpPr>
            <a:spLocks noGrp="1"/>
          </p:cNvSpPr>
          <p:nvPr>
            <p:ph sz="half" idx="1"/>
          </p:nvPr>
        </p:nvSpPr>
        <p:spPr/>
        <p:txBody>
          <a:bodyPr>
            <a:normAutofit fontScale="92500" lnSpcReduction="20000"/>
          </a:bodyPr>
          <a:lstStyle/>
          <a:p>
            <a:pPr marL="0" lvl="0" indent="0">
              <a:spcBef>
                <a:spcPts val="0"/>
              </a:spcBef>
              <a:spcAft>
                <a:spcPts val="1000"/>
              </a:spcAft>
              <a:buNone/>
            </a:pPr>
            <a:r>
              <a:rPr lang="en-US" b="1" dirty="0" smtClean="0">
                <a:effectLst/>
                <a:latin typeface="Maiandra GD"/>
                <a:ea typeface="Calibri"/>
                <a:cs typeface="Times New Roman"/>
              </a:rPr>
              <a:t>The Cultural Revolution (1966) changed China by</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92500" lnSpcReduction="20000"/>
          </a:bodyPr>
          <a:lstStyle/>
          <a:p>
            <a:pPr lvl="1">
              <a:spcBef>
                <a:spcPts val="0"/>
              </a:spcBef>
              <a:buFont typeface="+mj-lt"/>
              <a:buAutoNum type="alphaLcPeriod"/>
            </a:pPr>
            <a:r>
              <a:rPr lang="en-US" dirty="0" smtClean="0">
                <a:effectLst/>
                <a:latin typeface="Maiandra GD"/>
                <a:ea typeface="Calibri"/>
                <a:cs typeface="Times New Roman"/>
              </a:rPr>
              <a:t>Removing religion and self-expression; any art that was made had to honor Mao Zedong and Communism</a:t>
            </a:r>
            <a:endParaRPr lang="en-US" sz="2800" dirty="0">
              <a:ea typeface="Calibri"/>
              <a:cs typeface="Times New Roman"/>
            </a:endParaRPr>
          </a:p>
          <a:p>
            <a:pPr lvl="1">
              <a:spcBef>
                <a:spcPts val="0"/>
              </a:spcBef>
              <a:buFont typeface="+mj-lt"/>
              <a:buAutoNum type="alphaLcPeriod"/>
            </a:pPr>
            <a:r>
              <a:rPr lang="en-US" dirty="0" smtClean="0">
                <a:effectLst/>
                <a:latin typeface="Maiandra GD"/>
                <a:ea typeface="Calibri"/>
                <a:cs typeface="Times New Roman"/>
              </a:rPr>
              <a:t>Forcing all Chinese to honor Communist ideas and values</a:t>
            </a:r>
            <a:endParaRPr lang="en-US" sz="2800" dirty="0">
              <a:ea typeface="Calibri"/>
              <a:cs typeface="Times New Roman"/>
            </a:endParaRPr>
          </a:p>
          <a:p>
            <a:pPr lvl="1">
              <a:spcBef>
                <a:spcPts val="0"/>
              </a:spcBef>
              <a:spcAft>
                <a:spcPts val="1000"/>
              </a:spcAft>
              <a:buFont typeface="+mj-lt"/>
              <a:buAutoNum type="alphaLcPeriod"/>
            </a:pPr>
            <a:r>
              <a:rPr lang="en-US" dirty="0" smtClean="0">
                <a:effectLst/>
                <a:latin typeface="Maiandra GD"/>
                <a:ea typeface="Calibri"/>
                <a:cs typeface="Times New Roman"/>
              </a:rPr>
              <a:t>Growing the Red Army through the introduction of the “Little Red Book” that was taught based off of Mao Zedong’s ideas</a:t>
            </a:r>
            <a:endParaRPr lang="en-US" sz="2800" dirty="0" smtClean="0">
              <a:ea typeface="Calibri"/>
              <a:cs typeface="Times New Roman"/>
            </a:endParaRPr>
          </a:p>
          <a:p>
            <a:pPr lvl="1">
              <a:spcBef>
                <a:spcPts val="0"/>
              </a:spcBef>
              <a:spcAft>
                <a:spcPts val="1000"/>
              </a:spcAft>
              <a:buFont typeface="+mj-lt"/>
              <a:buAutoNum type="alphaLcPeriod"/>
            </a:pPr>
            <a:r>
              <a:rPr lang="en-US" dirty="0" smtClean="0">
                <a:effectLst/>
                <a:latin typeface="Maiandra GD"/>
                <a:ea typeface="Calibri"/>
                <a:cs typeface="Times New Roman"/>
              </a:rPr>
              <a:t>All of the Above were brought on by the Cultural Revolution</a:t>
            </a:r>
            <a:endParaRPr lang="en-US" dirty="0"/>
          </a:p>
        </p:txBody>
      </p:sp>
    </p:spTree>
    <p:extLst>
      <p:ext uri="{BB962C8B-B14F-4D97-AF65-F5344CB8AC3E}">
        <p14:creationId xmlns:p14="http://schemas.microsoft.com/office/powerpoint/2010/main" val="1556462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25</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Which war ended in a stalemate in 1953, in which each side decided to stop fighting and remain divided to this day at the 38</a:t>
            </a:r>
            <a:r>
              <a:rPr lang="en-US" b="1" baseline="30000" dirty="0" smtClean="0">
                <a:effectLst/>
                <a:latin typeface="Maiandra GD"/>
                <a:ea typeface="Calibri"/>
                <a:cs typeface="Times New Roman"/>
              </a:rPr>
              <a:t>th</a:t>
            </a:r>
            <a:r>
              <a:rPr lang="en-US" b="1" dirty="0" smtClean="0">
                <a:effectLst/>
                <a:latin typeface="Maiandra GD"/>
                <a:ea typeface="Calibri"/>
                <a:cs typeface="Times New Roman"/>
              </a:rPr>
              <a:t> Parallel?</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Korean War</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Vietnam War</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World War II</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World War I</a:t>
            </a:r>
            <a:endParaRPr lang="en-US" b="1" dirty="0"/>
          </a:p>
        </p:txBody>
      </p:sp>
    </p:spTree>
    <p:extLst>
      <p:ext uri="{BB962C8B-B14F-4D97-AF65-F5344CB8AC3E}">
        <p14:creationId xmlns:p14="http://schemas.microsoft.com/office/powerpoint/2010/main" val="52922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Issues</a:t>
            </a:r>
            <a:endParaRPr lang="en-US" dirty="0"/>
          </a:p>
        </p:txBody>
      </p:sp>
      <p:sp>
        <p:nvSpPr>
          <p:cNvPr id="3" name="Content Placeholder 2"/>
          <p:cNvSpPr>
            <a:spLocks noGrp="1"/>
          </p:cNvSpPr>
          <p:nvPr>
            <p:ph idx="1"/>
          </p:nvPr>
        </p:nvSpPr>
        <p:spPr/>
        <p:txBody>
          <a:bodyPr>
            <a:normAutofit lnSpcReduction="10000"/>
          </a:bodyPr>
          <a:lstStyle/>
          <a:p>
            <a:r>
              <a:rPr lang="en-US" b="1" dirty="0" smtClean="0"/>
              <a:t>Air pollution in China and India is a problem because of a rapidly growing population and growing economies. Also, China now has more cars, so the exhaust from vehicles is being put into the atmosphere causing smog and acid rain.</a:t>
            </a:r>
          </a:p>
          <a:p>
            <a:r>
              <a:rPr lang="en-US" b="1" dirty="0" smtClean="0"/>
              <a:t>Flooding also occurs from monsoon season and ice melting from mountains which causes homelessness, loss of crops, and death.</a:t>
            </a:r>
            <a:endParaRPr lang="en-US" b="1" dirty="0"/>
          </a:p>
        </p:txBody>
      </p:sp>
    </p:spTree>
    <p:extLst>
      <p:ext uri="{BB962C8B-B14F-4D97-AF65-F5344CB8AC3E}">
        <p14:creationId xmlns:p14="http://schemas.microsoft.com/office/powerpoint/2010/main" val="9608629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26</a:t>
            </a:r>
            <a:endParaRPr lang="en-US" dirty="0"/>
          </a:p>
        </p:txBody>
      </p:sp>
      <p:sp>
        <p:nvSpPr>
          <p:cNvPr id="3" name="Content Placeholder 2"/>
          <p:cNvSpPr>
            <a:spLocks noGrp="1"/>
          </p:cNvSpPr>
          <p:nvPr>
            <p:ph sz="half" idx="1"/>
          </p:nvPr>
        </p:nvSpPr>
        <p:spPr/>
        <p:txBody>
          <a:bodyPr>
            <a:normAutofit fontScale="85000" lnSpcReduction="10000"/>
          </a:bodyPr>
          <a:lstStyle/>
          <a:p>
            <a:pPr marL="0" lvl="0" indent="0">
              <a:spcBef>
                <a:spcPts val="0"/>
              </a:spcBef>
              <a:spcAft>
                <a:spcPts val="1000"/>
              </a:spcAft>
              <a:buNone/>
            </a:pPr>
            <a:r>
              <a:rPr lang="en-US" b="1" dirty="0" smtClean="0">
                <a:effectLst/>
                <a:latin typeface="Maiandra GD"/>
                <a:ea typeface="Calibri"/>
                <a:cs typeface="Times New Roman"/>
              </a:rPr>
              <a:t>The United States decided to withdraw from the Vietnam War, with the last troop leaving in 1975 because</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85000" lnSpcReduction="10000"/>
          </a:bodyPr>
          <a:lstStyle/>
          <a:p>
            <a:pPr lvl="1">
              <a:spcBef>
                <a:spcPts val="0"/>
              </a:spcBef>
              <a:buFont typeface="+mj-lt"/>
              <a:buAutoNum type="alphaLcPeriod"/>
            </a:pPr>
            <a:r>
              <a:rPr lang="en-US" b="1" dirty="0" smtClean="0">
                <a:effectLst/>
                <a:latin typeface="Maiandra GD"/>
                <a:ea typeface="Calibri"/>
                <a:cs typeface="Times New Roman"/>
              </a:rPr>
              <a:t>The United States’ citizens were angry over the amount of casualties and were unsupportive of the involvement in the war</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The United States’ soldiers contained Communism, making Vietnam and anti-Communist State</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United States no longer cared to contain Communism</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The United States did not withdraw from the Vietnam War</a:t>
            </a:r>
            <a:endParaRPr lang="en-US" b="1" dirty="0"/>
          </a:p>
        </p:txBody>
      </p:sp>
    </p:spTree>
    <p:extLst>
      <p:ext uri="{BB962C8B-B14F-4D97-AF65-F5344CB8AC3E}">
        <p14:creationId xmlns:p14="http://schemas.microsoft.com/office/powerpoint/2010/main" val="976449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27</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India represents</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The world’s largest democracy</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The world’s largest constitutional monarchy</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 Communist State</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A large Theocratic State</a:t>
            </a:r>
            <a:endParaRPr lang="en-US" b="1" dirty="0"/>
          </a:p>
        </p:txBody>
      </p:sp>
    </p:spTree>
    <p:extLst>
      <p:ext uri="{BB962C8B-B14F-4D97-AF65-F5344CB8AC3E}">
        <p14:creationId xmlns:p14="http://schemas.microsoft.com/office/powerpoint/2010/main" val="839713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28</a:t>
            </a:r>
            <a:endParaRPr lang="en-US" dirty="0"/>
          </a:p>
        </p:txBody>
      </p:sp>
      <p:sp>
        <p:nvSpPr>
          <p:cNvPr id="3" name="Content Placeholder 2"/>
          <p:cNvSpPr>
            <a:spLocks noGrp="1"/>
          </p:cNvSpPr>
          <p:nvPr>
            <p:ph sz="half" idx="1"/>
          </p:nvPr>
        </p:nvSpPr>
        <p:spPr/>
        <p:txBody>
          <a:bodyPr>
            <a:normAutofit fontScale="77500" lnSpcReduction="20000"/>
          </a:bodyPr>
          <a:lstStyle/>
          <a:p>
            <a:pPr marL="0" lvl="0" indent="0">
              <a:spcBef>
                <a:spcPts val="0"/>
              </a:spcBef>
              <a:spcAft>
                <a:spcPts val="1000"/>
              </a:spcAft>
              <a:buNone/>
            </a:pPr>
            <a:r>
              <a:rPr lang="en-US" b="1" dirty="0" smtClean="0">
                <a:effectLst/>
                <a:latin typeface="Maiandra GD"/>
                <a:ea typeface="Calibri"/>
                <a:cs typeface="Times New Roman"/>
              </a:rPr>
              <a:t>Karen lives in a Communist State where she can vote for members of the National People’s Congress. The Congress she votes for will then appoint a President who will appoint a Premier. The Paramount Leader is the head of the government and he makes most of the decisions for the society. Her freedom of religion, press, and access to media is restricted by the government. Karen lives in </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77500" lnSpcReduction="20000"/>
          </a:bodyPr>
          <a:lstStyle/>
          <a:p>
            <a:pPr lvl="1">
              <a:spcBef>
                <a:spcPts val="0"/>
              </a:spcBef>
              <a:buFont typeface="+mj-lt"/>
              <a:buAutoNum type="alphaLcPeriod"/>
            </a:pPr>
            <a:r>
              <a:rPr lang="en-US" b="1" dirty="0" smtClean="0">
                <a:effectLst/>
                <a:latin typeface="Maiandra GD"/>
                <a:ea typeface="Calibri"/>
                <a:cs typeface="Times New Roman"/>
              </a:rPr>
              <a:t>India</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Japan</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North Korea</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China</a:t>
            </a:r>
            <a:endParaRPr lang="en-US" b="1" dirty="0"/>
          </a:p>
        </p:txBody>
      </p:sp>
    </p:spTree>
    <p:extLst>
      <p:ext uri="{BB962C8B-B14F-4D97-AF65-F5344CB8AC3E}">
        <p14:creationId xmlns:p14="http://schemas.microsoft.com/office/powerpoint/2010/main" val="23265400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29</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Jim lives in a military dictatorship that follows Communist ideas and has the Premier as the leader. Jim lives in</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India</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Japan</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North Korea</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China</a:t>
            </a:r>
            <a:endParaRPr lang="en-US" b="1" dirty="0"/>
          </a:p>
        </p:txBody>
      </p:sp>
    </p:spTree>
    <p:extLst>
      <p:ext uri="{BB962C8B-B14F-4D97-AF65-F5344CB8AC3E}">
        <p14:creationId xmlns:p14="http://schemas.microsoft.com/office/powerpoint/2010/main" val="1310613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30</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Japan’s government is best described as a</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Constitutional monarchy</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Absolute Monarchy</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Presidential Democracy</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Parliamentary Democracy</a:t>
            </a:r>
            <a:endParaRPr lang="en-US" b="1" dirty="0"/>
          </a:p>
        </p:txBody>
      </p:sp>
    </p:spTree>
    <p:extLst>
      <p:ext uri="{BB962C8B-B14F-4D97-AF65-F5344CB8AC3E}">
        <p14:creationId xmlns:p14="http://schemas.microsoft.com/office/powerpoint/2010/main" val="39810333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31</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Sarah works in an economy where the government determines what is produced and controls all the resources. The major export of this country is weapons and military goods. Sarah works in</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India</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Japan</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North Korea</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China</a:t>
            </a:r>
            <a:endParaRPr lang="en-US" b="1" dirty="0"/>
          </a:p>
        </p:txBody>
      </p:sp>
    </p:spTree>
    <p:extLst>
      <p:ext uri="{BB962C8B-B14F-4D97-AF65-F5344CB8AC3E}">
        <p14:creationId xmlns:p14="http://schemas.microsoft.com/office/powerpoint/2010/main" val="18422678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32</a:t>
            </a:r>
            <a:endParaRPr lang="en-US" dirty="0"/>
          </a:p>
        </p:txBody>
      </p:sp>
      <p:sp>
        <p:nvSpPr>
          <p:cNvPr id="3" name="Content Placeholder 2"/>
          <p:cNvSpPr>
            <a:spLocks noGrp="1"/>
          </p:cNvSpPr>
          <p:nvPr>
            <p:ph sz="half" idx="1"/>
          </p:nvPr>
        </p:nvSpPr>
        <p:spPr/>
        <p:txBody>
          <a:bodyPr/>
          <a:lstStyle/>
          <a:p>
            <a:pPr marL="0" lvl="0" indent="0">
              <a:spcBef>
                <a:spcPts val="0"/>
              </a:spcBef>
              <a:spcAft>
                <a:spcPts val="1000"/>
              </a:spcAft>
              <a:buNone/>
            </a:pPr>
            <a:r>
              <a:rPr lang="en-US" b="1" dirty="0" smtClean="0">
                <a:effectLst/>
                <a:latin typeface="Maiandra GD"/>
                <a:ea typeface="Calibri"/>
                <a:cs typeface="Times New Roman"/>
              </a:rPr>
              <a:t>Japan’s economy can be described as __________________.</a:t>
            </a:r>
            <a:endParaRPr lang="en-US" sz="3200" b="1" dirty="0">
              <a:ea typeface="Calibri"/>
              <a:cs typeface="Times New Roman"/>
            </a:endParaRPr>
          </a:p>
          <a:p>
            <a:endParaRPr lang="en-US" dirty="0"/>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b="1" dirty="0" smtClean="0">
                <a:effectLst/>
                <a:latin typeface="Maiandra GD"/>
                <a:ea typeface="Calibri"/>
                <a:cs typeface="Times New Roman"/>
              </a:rPr>
              <a:t>Market</a:t>
            </a:r>
            <a:endParaRPr lang="en-US" sz="2800" b="1" dirty="0">
              <a:ea typeface="Calibri"/>
              <a:cs typeface="Times New Roman"/>
            </a:endParaRPr>
          </a:p>
          <a:p>
            <a:pPr lvl="1">
              <a:spcBef>
                <a:spcPts val="0"/>
              </a:spcBef>
              <a:buFont typeface="+mj-lt"/>
              <a:buAutoNum type="alphaLcPeriod"/>
            </a:pPr>
            <a:r>
              <a:rPr lang="en-US" b="1" dirty="0" smtClean="0">
                <a:effectLst/>
                <a:latin typeface="Maiandra GD"/>
                <a:ea typeface="Calibri"/>
                <a:cs typeface="Times New Roman"/>
              </a:rPr>
              <a:t>Mixed mostly Market</a:t>
            </a:r>
            <a:endParaRPr lang="en-US" sz="2800" b="1" dirty="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Mixed mostly Command</a:t>
            </a:r>
            <a:endParaRPr lang="en-US" sz="2800" b="1" dirty="0" smtClean="0">
              <a:ea typeface="Calibri"/>
              <a:cs typeface="Times New Roman"/>
            </a:endParaRPr>
          </a:p>
          <a:p>
            <a:pPr lvl="1">
              <a:spcBef>
                <a:spcPts val="0"/>
              </a:spcBef>
              <a:spcAft>
                <a:spcPts val="1000"/>
              </a:spcAft>
              <a:buFont typeface="+mj-lt"/>
              <a:buAutoNum type="alphaLcPeriod"/>
            </a:pPr>
            <a:r>
              <a:rPr lang="en-US" b="1" dirty="0" smtClean="0">
                <a:effectLst/>
                <a:latin typeface="Maiandra GD"/>
                <a:ea typeface="Calibri"/>
                <a:cs typeface="Times New Roman"/>
              </a:rPr>
              <a:t>Command</a:t>
            </a:r>
            <a:endParaRPr lang="en-US" b="1" dirty="0"/>
          </a:p>
        </p:txBody>
      </p:sp>
    </p:spTree>
    <p:extLst>
      <p:ext uri="{BB962C8B-B14F-4D97-AF65-F5344CB8AC3E}">
        <p14:creationId xmlns:p14="http://schemas.microsoft.com/office/powerpoint/2010/main" val="23952972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33</a:t>
            </a:r>
            <a:endParaRPr lang="en-US" dirty="0"/>
          </a:p>
        </p:txBody>
      </p:sp>
      <p:sp>
        <p:nvSpPr>
          <p:cNvPr id="3" name="Content Placeholder 2"/>
          <p:cNvSpPr>
            <a:spLocks noGrp="1"/>
          </p:cNvSpPr>
          <p:nvPr>
            <p:ph sz="half" idx="1"/>
          </p:nvPr>
        </p:nvSpPr>
        <p:spPr/>
        <p:txBody>
          <a:bodyPr/>
          <a:lstStyle/>
          <a:p>
            <a:pPr marL="0" indent="0">
              <a:buNone/>
            </a:pPr>
            <a:r>
              <a:rPr lang="en-US" b="1" dirty="0" smtClean="0">
                <a:latin typeface="Maiandra GD" panose="020E0502030308020204" pitchFamily="34" charset="0"/>
              </a:rPr>
              <a:t>Because </a:t>
            </a:r>
            <a:r>
              <a:rPr lang="en-US" b="1" dirty="0">
                <a:latin typeface="Maiandra GD" panose="020E0502030308020204" pitchFamily="34" charset="0"/>
              </a:rPr>
              <a:t>Japan has limited natural resources, it specializes in producing electronic goods.  What does this most enable Japan to do? </a:t>
            </a:r>
          </a:p>
        </p:txBody>
      </p:sp>
      <p:sp>
        <p:nvSpPr>
          <p:cNvPr id="4" name="Content Placeholder 3"/>
          <p:cNvSpPr>
            <a:spLocks noGrp="1"/>
          </p:cNvSpPr>
          <p:nvPr>
            <p:ph sz="half" idx="2"/>
          </p:nvPr>
        </p:nvSpPr>
        <p:spPr/>
        <p:txBody>
          <a:bodyPr/>
          <a:lstStyle/>
          <a:p>
            <a:pPr lvl="1">
              <a:spcBef>
                <a:spcPts val="0"/>
              </a:spcBef>
              <a:buFont typeface="+mj-lt"/>
              <a:buAutoNum type="alphaLcPeriod"/>
            </a:pP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latin typeface="Maiandra GD" panose="020E0502030308020204" pitchFamily="34" charset="0"/>
                <a:ea typeface="Calibri" panose="020F0502020204030204" pitchFamily="34" charset="0"/>
                <a:cs typeface="Times New Roman" panose="02020603050405020304" pitchFamily="18" charset="0"/>
              </a:rPr>
              <a:t>Increase </a:t>
            </a:r>
            <a:r>
              <a:rPr lang="en-US" sz="2800" b="1" dirty="0">
                <a:latin typeface="Maiandra GD" panose="020E0502030308020204" pitchFamily="34" charset="0"/>
                <a:ea typeface="Calibri" panose="020F0502020204030204" pitchFamily="34" charset="0"/>
                <a:cs typeface="Times New Roman" panose="02020603050405020304" pitchFamily="18" charset="0"/>
              </a:rPr>
              <a:t>the rights of citizens</a:t>
            </a:r>
          </a:p>
          <a:p>
            <a:pPr lvl="1">
              <a:spcBef>
                <a:spcPts val="0"/>
              </a:spcBef>
              <a:buFont typeface="+mj-lt"/>
              <a:buAutoNum type="alphaLcPeriod"/>
            </a:pPr>
            <a:r>
              <a:rPr lang="en-US" sz="2800" b="1" dirty="0" smtClean="0">
                <a:latin typeface="Maiandra GD" panose="020E0502030308020204" pitchFamily="34" charset="0"/>
                <a:ea typeface="Calibri" panose="020F0502020204030204" pitchFamily="34" charset="0"/>
                <a:cs typeface="Times New Roman" panose="02020603050405020304" pitchFamily="18" charset="0"/>
              </a:rPr>
              <a:t> Encourage </a:t>
            </a:r>
            <a:r>
              <a:rPr lang="en-US" sz="2800" b="1" dirty="0">
                <a:latin typeface="Maiandra GD" panose="020E0502030308020204" pitchFamily="34" charset="0"/>
                <a:ea typeface="Calibri" panose="020F0502020204030204" pitchFamily="34" charset="0"/>
                <a:cs typeface="Times New Roman" panose="02020603050405020304" pitchFamily="18" charset="0"/>
              </a:rPr>
              <a:t>population growth</a:t>
            </a:r>
          </a:p>
          <a:p>
            <a:pPr lvl="1">
              <a:spcBef>
                <a:spcPts val="0"/>
              </a:spcBef>
              <a:buFont typeface="+mj-lt"/>
              <a:buAutoNum type="alphaLcPeriod"/>
            </a:pPr>
            <a:r>
              <a:rPr lang="en-US" sz="2800" b="1" dirty="0" smtClean="0">
                <a:latin typeface="Maiandra GD" panose="020E0502030308020204" pitchFamily="34" charset="0"/>
                <a:ea typeface="Calibri" panose="020F0502020204030204" pitchFamily="34" charset="0"/>
                <a:cs typeface="Times New Roman" panose="02020603050405020304" pitchFamily="18" charset="0"/>
              </a:rPr>
              <a:t> Compete </a:t>
            </a:r>
            <a:r>
              <a:rPr lang="en-US" sz="2800" b="1" dirty="0">
                <a:latin typeface="Maiandra GD" panose="020E0502030308020204" pitchFamily="34" charset="0"/>
                <a:ea typeface="Calibri" panose="020F0502020204030204" pitchFamily="34" charset="0"/>
                <a:cs typeface="Times New Roman" panose="02020603050405020304" pitchFamily="18" charset="0"/>
              </a:rPr>
              <a:t>in the global economy</a:t>
            </a:r>
          </a:p>
          <a:p>
            <a:pPr lvl="1">
              <a:spcBef>
                <a:spcPts val="0"/>
              </a:spcBef>
              <a:spcAft>
                <a:spcPts val="1000"/>
              </a:spcAft>
              <a:buFont typeface="+mj-lt"/>
              <a:buAutoNum type="alphaLcPeriod"/>
            </a:pPr>
            <a:r>
              <a:rPr lang="en-US" sz="2800" b="1" dirty="0" smtClean="0">
                <a:latin typeface="Maiandra GD" panose="020E0502030308020204" pitchFamily="34" charset="0"/>
                <a:ea typeface="Calibri" panose="020F0502020204030204" pitchFamily="34" charset="0"/>
                <a:cs typeface="Times New Roman" panose="02020603050405020304" pitchFamily="18" charset="0"/>
              </a:rPr>
              <a:t> Increase </a:t>
            </a:r>
            <a:r>
              <a:rPr lang="en-US" sz="2800" b="1" dirty="0">
                <a:latin typeface="Maiandra GD" panose="020E0502030308020204" pitchFamily="34" charset="0"/>
                <a:ea typeface="Calibri" panose="020F0502020204030204" pitchFamily="34" charset="0"/>
                <a:cs typeface="Times New Roman" panose="02020603050405020304" pitchFamily="18" charset="0"/>
              </a:rPr>
              <a:t>environmental protections</a:t>
            </a:r>
          </a:p>
          <a:p>
            <a:endParaRPr lang="en-US" dirty="0"/>
          </a:p>
        </p:txBody>
      </p:sp>
    </p:spTree>
    <p:extLst>
      <p:ext uri="{BB962C8B-B14F-4D97-AF65-F5344CB8AC3E}">
        <p14:creationId xmlns:p14="http://schemas.microsoft.com/office/powerpoint/2010/main" val="2094239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34</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sz="3600" b="1" dirty="0" smtClean="0">
                <a:latin typeface="Maiandra GD" panose="020E0502030308020204" pitchFamily="34" charset="0"/>
              </a:rPr>
              <a:t>How </a:t>
            </a:r>
            <a:r>
              <a:rPr lang="en-US" sz="3600" b="1" dirty="0">
                <a:latin typeface="Maiandra GD" panose="020E0502030308020204" pitchFamily="34" charset="0"/>
              </a:rPr>
              <a:t>do the governments of Japan and China treat their citizens differently?</a:t>
            </a:r>
          </a:p>
        </p:txBody>
      </p:sp>
      <p:sp>
        <p:nvSpPr>
          <p:cNvPr id="4" name="Content Placeholder 3"/>
          <p:cNvSpPr>
            <a:spLocks noGrp="1"/>
          </p:cNvSpPr>
          <p:nvPr>
            <p:ph sz="half" idx="2"/>
          </p:nvPr>
        </p:nvSpPr>
        <p:spPr/>
        <p:txBody>
          <a:bodyPr>
            <a:normAutofit lnSpcReduction="10000"/>
          </a:bodyPr>
          <a:lstStyle/>
          <a:p>
            <a:pPr marL="0" indent="0">
              <a:buNone/>
            </a:pPr>
            <a:r>
              <a:rPr lang="en-US" b="1" dirty="0">
                <a:latin typeface="Maiandra GD" panose="020E0502030308020204" pitchFamily="34" charset="0"/>
              </a:rPr>
              <a:t>a. Chinese citizens must attend college.</a:t>
            </a:r>
          </a:p>
          <a:p>
            <a:pPr marL="0" indent="0">
              <a:buNone/>
            </a:pPr>
            <a:r>
              <a:rPr lang="en-US" b="1" dirty="0">
                <a:latin typeface="Maiandra GD" panose="020E0502030308020204" pitchFamily="34" charset="0"/>
              </a:rPr>
              <a:t>b. Japanese citizens can practice freedom of speech.</a:t>
            </a:r>
          </a:p>
          <a:p>
            <a:pPr marL="0" indent="0">
              <a:buNone/>
            </a:pPr>
            <a:r>
              <a:rPr lang="en-US" b="1" dirty="0">
                <a:latin typeface="Maiandra GD" panose="020E0502030308020204" pitchFamily="34" charset="0"/>
              </a:rPr>
              <a:t>c. Chinese citizens must belong to a labor union.</a:t>
            </a:r>
          </a:p>
          <a:p>
            <a:pPr marL="0" indent="0">
              <a:buNone/>
            </a:pPr>
            <a:r>
              <a:rPr lang="en-US" b="1" dirty="0">
                <a:latin typeface="Maiandra GD" panose="020E0502030308020204" pitchFamily="34" charset="0"/>
              </a:rPr>
              <a:t>d. Japanese citizens are required to serve in the military.</a:t>
            </a:r>
          </a:p>
          <a:p>
            <a:endParaRPr lang="en-US" dirty="0"/>
          </a:p>
        </p:txBody>
      </p:sp>
    </p:spTree>
    <p:extLst>
      <p:ext uri="{BB962C8B-B14F-4D97-AF65-F5344CB8AC3E}">
        <p14:creationId xmlns:p14="http://schemas.microsoft.com/office/powerpoint/2010/main" val="37908668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p:txBody>
          <a:bodyPr/>
          <a:lstStyle/>
          <a:p>
            <a:r>
              <a:rPr lang="en-US" b="1" dirty="0" smtClean="0"/>
              <a:t>Now that we have reviewed, please work on your study guides quietly.</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048000"/>
            <a:ext cx="2743200" cy="3204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499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People Live</a:t>
            </a:r>
            <a:endParaRPr lang="en-US" dirty="0"/>
          </a:p>
        </p:txBody>
      </p:sp>
      <p:sp>
        <p:nvSpPr>
          <p:cNvPr id="3" name="Content Placeholder 2"/>
          <p:cNvSpPr>
            <a:spLocks noGrp="1"/>
          </p:cNvSpPr>
          <p:nvPr>
            <p:ph idx="1"/>
          </p:nvPr>
        </p:nvSpPr>
        <p:spPr/>
        <p:txBody>
          <a:bodyPr/>
          <a:lstStyle/>
          <a:p>
            <a:r>
              <a:rPr lang="en-US" b="1" dirty="0" smtClean="0"/>
              <a:t>Most people live near water (rivers of coast) because of: fishing, farming, transportation (trading), and water necessary for life (drinking).</a:t>
            </a:r>
            <a:endParaRPr lang="en-US" b="1" dirty="0"/>
          </a:p>
        </p:txBody>
      </p:sp>
    </p:spTree>
    <p:extLst>
      <p:ext uri="{BB962C8B-B14F-4D97-AF65-F5344CB8AC3E}">
        <p14:creationId xmlns:p14="http://schemas.microsoft.com/office/powerpoint/2010/main" val="34105324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b="1" dirty="0" smtClean="0"/>
              <a:t>Please write down:</a:t>
            </a:r>
          </a:p>
          <a:p>
            <a:pPr lvl="1"/>
            <a:r>
              <a:rPr lang="en-US" b="1" dirty="0" smtClean="0"/>
              <a:t>3 things you are confident about</a:t>
            </a:r>
          </a:p>
          <a:p>
            <a:pPr lvl="1"/>
            <a:r>
              <a:rPr lang="en-US" b="1" dirty="0" smtClean="0"/>
              <a:t>2 ways you will prepare for the test</a:t>
            </a:r>
          </a:p>
          <a:p>
            <a:pPr lvl="1"/>
            <a:r>
              <a:rPr lang="en-US" b="1" dirty="0" smtClean="0"/>
              <a:t>1 thing you are still confused about</a:t>
            </a:r>
          </a:p>
          <a:p>
            <a:endParaRPr lang="en-US" dirty="0"/>
          </a:p>
        </p:txBody>
      </p:sp>
    </p:spTree>
    <p:extLst>
      <p:ext uri="{BB962C8B-B14F-4D97-AF65-F5344CB8AC3E}">
        <p14:creationId xmlns:p14="http://schemas.microsoft.com/office/powerpoint/2010/main" val="3491716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7788550"/>
              </p:ext>
            </p:extLst>
          </p:nvPr>
        </p:nvGraphicFramePr>
        <p:xfrm>
          <a:off x="457200" y="1600200"/>
          <a:ext cx="8229600" cy="49276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endParaRPr lang="en-US" sz="1600" b="1" dirty="0"/>
                    </a:p>
                  </a:txBody>
                  <a:tcPr/>
                </a:tc>
                <a:tc>
                  <a:txBody>
                    <a:bodyPr/>
                    <a:lstStyle/>
                    <a:p>
                      <a:pPr algn="ctr"/>
                      <a:r>
                        <a:rPr lang="en-US" sz="1600" b="1" dirty="0" smtClean="0"/>
                        <a:t>Hinduism</a:t>
                      </a:r>
                      <a:endParaRPr lang="en-US" sz="1600" b="1" dirty="0"/>
                    </a:p>
                  </a:txBody>
                  <a:tcPr/>
                </a:tc>
                <a:tc>
                  <a:txBody>
                    <a:bodyPr/>
                    <a:lstStyle/>
                    <a:p>
                      <a:pPr algn="ctr"/>
                      <a:r>
                        <a:rPr lang="en-US" sz="1600" b="1" dirty="0" smtClean="0"/>
                        <a:t>Buddhism</a:t>
                      </a:r>
                      <a:endParaRPr lang="en-US" sz="1600" b="1" dirty="0"/>
                    </a:p>
                  </a:txBody>
                  <a:tcPr/>
                </a:tc>
                <a:tc>
                  <a:txBody>
                    <a:bodyPr/>
                    <a:lstStyle/>
                    <a:p>
                      <a:pPr algn="ctr"/>
                      <a:r>
                        <a:rPr lang="en-US" sz="1600" b="1" dirty="0" smtClean="0"/>
                        <a:t>Islam</a:t>
                      </a:r>
                      <a:endParaRPr lang="en-US" sz="1600" b="1" dirty="0"/>
                    </a:p>
                  </a:txBody>
                  <a:tcPr/>
                </a:tc>
                <a:tc>
                  <a:txBody>
                    <a:bodyPr/>
                    <a:lstStyle/>
                    <a:p>
                      <a:pPr algn="ctr"/>
                      <a:r>
                        <a:rPr lang="en-US" sz="1600" b="1" dirty="0" smtClean="0"/>
                        <a:t>Shintoism</a:t>
                      </a:r>
                      <a:endParaRPr lang="en-US" sz="1600" b="1" dirty="0"/>
                    </a:p>
                  </a:txBody>
                  <a:tcPr/>
                </a:tc>
                <a:tc>
                  <a:txBody>
                    <a:bodyPr/>
                    <a:lstStyle/>
                    <a:p>
                      <a:pPr algn="ctr"/>
                      <a:r>
                        <a:rPr lang="en-US" sz="1600" b="1" dirty="0" smtClean="0"/>
                        <a:t>Confucianism</a:t>
                      </a:r>
                      <a:endParaRPr lang="en-US" sz="1600" b="1" dirty="0"/>
                    </a:p>
                  </a:txBody>
                  <a:tcPr/>
                </a:tc>
              </a:tr>
              <a:tr h="370840">
                <a:tc>
                  <a:txBody>
                    <a:bodyPr/>
                    <a:lstStyle/>
                    <a:p>
                      <a:pPr algn="ctr"/>
                      <a:r>
                        <a:rPr lang="en-US" sz="1600" b="1" dirty="0" smtClean="0"/>
                        <a:t>Countries</a:t>
                      </a:r>
                      <a:endParaRPr lang="en-US" sz="1600" b="1" dirty="0"/>
                    </a:p>
                  </a:txBody>
                  <a:tcPr/>
                </a:tc>
                <a:tc>
                  <a:txBody>
                    <a:bodyPr/>
                    <a:lstStyle/>
                    <a:p>
                      <a:pPr algn="ctr"/>
                      <a:r>
                        <a:rPr lang="en-US" sz="1600" b="1" dirty="0" smtClean="0"/>
                        <a:t>Started in India</a:t>
                      </a:r>
                      <a:endParaRPr lang="en-US" sz="1600" b="1" dirty="0"/>
                    </a:p>
                  </a:txBody>
                  <a:tcPr/>
                </a:tc>
                <a:tc>
                  <a:txBody>
                    <a:bodyPr/>
                    <a:lstStyle/>
                    <a:p>
                      <a:pPr algn="ctr"/>
                      <a:r>
                        <a:rPr lang="en-US" sz="1600" b="1" dirty="0" smtClean="0"/>
                        <a:t>Started in India</a:t>
                      </a:r>
                      <a:endParaRPr lang="en-US" sz="1600" b="1" dirty="0"/>
                    </a:p>
                  </a:txBody>
                  <a:tcPr/>
                </a:tc>
                <a:tc>
                  <a:txBody>
                    <a:bodyPr/>
                    <a:lstStyle/>
                    <a:p>
                      <a:pPr algn="ctr"/>
                      <a:r>
                        <a:rPr lang="en-US" sz="1600" b="1" dirty="0" smtClean="0"/>
                        <a:t>Started in Saudi Arabia. Big in Pakistan</a:t>
                      </a:r>
                      <a:r>
                        <a:rPr lang="en-US" sz="1600" b="1" baseline="0" dirty="0" smtClean="0"/>
                        <a:t> and Indonesia.</a:t>
                      </a:r>
                      <a:endParaRPr lang="en-US" sz="1600" b="1" dirty="0"/>
                    </a:p>
                  </a:txBody>
                  <a:tcPr/>
                </a:tc>
                <a:tc>
                  <a:txBody>
                    <a:bodyPr/>
                    <a:lstStyle/>
                    <a:p>
                      <a:pPr algn="ctr"/>
                      <a:r>
                        <a:rPr lang="en-US" sz="1600" b="1" dirty="0" smtClean="0"/>
                        <a:t>Japan</a:t>
                      </a:r>
                      <a:endParaRPr lang="en-US" sz="1600" b="1" dirty="0"/>
                    </a:p>
                  </a:txBody>
                  <a:tcPr/>
                </a:tc>
                <a:tc>
                  <a:txBody>
                    <a:bodyPr/>
                    <a:lstStyle/>
                    <a:p>
                      <a:pPr algn="ctr"/>
                      <a:r>
                        <a:rPr lang="en-US" sz="1600" b="1" dirty="0" smtClean="0"/>
                        <a:t>China</a:t>
                      </a:r>
                      <a:endParaRPr lang="en-US" sz="1600" b="1" dirty="0"/>
                    </a:p>
                  </a:txBody>
                  <a:tcPr/>
                </a:tc>
              </a:tr>
              <a:tr h="370840">
                <a:tc>
                  <a:txBody>
                    <a:bodyPr/>
                    <a:lstStyle/>
                    <a:p>
                      <a:pPr algn="ctr"/>
                      <a:r>
                        <a:rPr lang="en-US" sz="1600" b="1" dirty="0" smtClean="0"/>
                        <a:t>Major Beliefs</a:t>
                      </a:r>
                      <a:endParaRPr lang="en-US" sz="1600" b="1" dirty="0"/>
                    </a:p>
                  </a:txBody>
                  <a:tcPr/>
                </a:tc>
                <a:tc>
                  <a:txBody>
                    <a:bodyPr/>
                    <a:lstStyle/>
                    <a:p>
                      <a:pPr algn="ctr"/>
                      <a:r>
                        <a:rPr lang="en-US" sz="1600" b="1" dirty="0" smtClean="0"/>
                        <a:t>*Holy Book = Vedas</a:t>
                      </a:r>
                    </a:p>
                    <a:p>
                      <a:pPr algn="ctr"/>
                      <a:r>
                        <a:rPr lang="en-US" sz="1600" b="1" dirty="0" smtClean="0"/>
                        <a:t>*Polytheistic</a:t>
                      </a:r>
                    </a:p>
                    <a:p>
                      <a:pPr algn="ctr"/>
                      <a:r>
                        <a:rPr lang="en-US" sz="1600" b="1" dirty="0" smtClean="0"/>
                        <a:t>*Brahman</a:t>
                      </a:r>
                    </a:p>
                    <a:p>
                      <a:pPr algn="ctr"/>
                      <a:r>
                        <a:rPr lang="en-US" sz="1400" b="1" dirty="0" smtClean="0"/>
                        <a:t>*Reincarnation</a:t>
                      </a:r>
                    </a:p>
                    <a:p>
                      <a:pPr algn="ctr"/>
                      <a:r>
                        <a:rPr lang="en-US" sz="1600" b="1" dirty="0" smtClean="0"/>
                        <a:t>*Karma</a:t>
                      </a:r>
                    </a:p>
                    <a:p>
                      <a:pPr algn="ctr"/>
                      <a:r>
                        <a:rPr lang="en-US" sz="1600" b="1" dirty="0" smtClean="0"/>
                        <a:t>*Caste System</a:t>
                      </a:r>
                    </a:p>
                    <a:p>
                      <a:pPr algn="ctr"/>
                      <a:r>
                        <a:rPr lang="en-US" sz="1600" b="1" dirty="0" smtClean="0"/>
                        <a:t>*Cows</a:t>
                      </a:r>
                      <a:r>
                        <a:rPr lang="en-US" sz="1600" b="1" baseline="0" dirty="0" smtClean="0"/>
                        <a:t> and Ganges River = Sacred</a:t>
                      </a:r>
                      <a:endParaRPr lang="en-US" sz="1600" b="1" dirty="0"/>
                    </a:p>
                  </a:txBody>
                  <a:tcPr/>
                </a:tc>
                <a:tc>
                  <a:txBody>
                    <a:bodyPr/>
                    <a:lstStyle/>
                    <a:p>
                      <a:pPr algn="ctr"/>
                      <a:r>
                        <a:rPr lang="en-US" sz="1600" b="1" dirty="0" smtClean="0"/>
                        <a:t>*Siddhartha Gautama =</a:t>
                      </a:r>
                      <a:r>
                        <a:rPr lang="en-US" sz="1600" b="1" baseline="0" dirty="0" smtClean="0"/>
                        <a:t> Buddha</a:t>
                      </a:r>
                    </a:p>
                    <a:p>
                      <a:pPr algn="ctr"/>
                      <a:r>
                        <a:rPr lang="en-US" sz="1600" b="1" baseline="0" dirty="0" smtClean="0"/>
                        <a:t>*4 Noble Truths</a:t>
                      </a:r>
                    </a:p>
                    <a:p>
                      <a:pPr algn="ctr"/>
                      <a:r>
                        <a:rPr lang="en-US" sz="1600" b="1" baseline="0" dirty="0" smtClean="0"/>
                        <a:t>*Nirvana</a:t>
                      </a:r>
                    </a:p>
                    <a:p>
                      <a:pPr algn="ctr"/>
                      <a:r>
                        <a:rPr lang="en-US" sz="1600" b="1" baseline="0" dirty="0" smtClean="0"/>
                        <a:t>*The Middle Way</a:t>
                      </a:r>
                    </a:p>
                    <a:p>
                      <a:pPr algn="ctr"/>
                      <a:r>
                        <a:rPr lang="en-US" sz="1600" b="1" baseline="0" dirty="0" smtClean="0"/>
                        <a:t>*Eightfold Path</a:t>
                      </a:r>
                      <a:endParaRPr lang="en-US" sz="1600" b="1" dirty="0"/>
                    </a:p>
                  </a:txBody>
                  <a:tcPr/>
                </a:tc>
                <a:tc>
                  <a:txBody>
                    <a:bodyPr/>
                    <a:lstStyle/>
                    <a:p>
                      <a:pPr algn="ctr"/>
                      <a:r>
                        <a:rPr lang="en-US" sz="1600" b="1" dirty="0" smtClean="0"/>
                        <a:t>*5 Pillars of Islam = Prayer 5x a day, Hajj to Mecca, Alms to Poor, Profession</a:t>
                      </a:r>
                      <a:r>
                        <a:rPr lang="en-US" sz="1600" b="1" baseline="0" dirty="0" smtClean="0"/>
                        <a:t> of Faith, Fasting During Ramadan</a:t>
                      </a:r>
                    </a:p>
                    <a:p>
                      <a:pPr algn="ctr"/>
                      <a:r>
                        <a:rPr lang="en-US" sz="1500" b="1" baseline="0" dirty="0" smtClean="0"/>
                        <a:t>*Monotheistic</a:t>
                      </a:r>
                    </a:p>
                    <a:p>
                      <a:pPr algn="ctr"/>
                      <a:r>
                        <a:rPr lang="en-US" sz="1600" b="1" baseline="0" dirty="0" smtClean="0"/>
                        <a:t>*Qur’an</a:t>
                      </a:r>
                    </a:p>
                    <a:p>
                      <a:pPr algn="ctr"/>
                      <a:r>
                        <a:rPr lang="en-US" sz="1600" b="1" baseline="0" dirty="0" smtClean="0"/>
                        <a:t>*Muhammad</a:t>
                      </a:r>
                    </a:p>
                    <a:p>
                      <a:pPr algn="ctr"/>
                      <a:r>
                        <a:rPr lang="en-US" sz="1600" b="1" baseline="0" dirty="0" smtClean="0"/>
                        <a:t>*Allah</a:t>
                      </a:r>
                      <a:endParaRPr lang="en-US" sz="1600" b="1" dirty="0"/>
                    </a:p>
                  </a:txBody>
                  <a:tcPr/>
                </a:tc>
                <a:tc>
                  <a:txBody>
                    <a:bodyPr/>
                    <a:lstStyle/>
                    <a:p>
                      <a:pPr algn="ctr"/>
                      <a:r>
                        <a:rPr lang="en-US" sz="1600" b="1" dirty="0" smtClean="0"/>
                        <a:t>*Kami = Divine spirits that live in nature.</a:t>
                      </a:r>
                    </a:p>
                    <a:p>
                      <a:pPr algn="ctr"/>
                      <a:r>
                        <a:rPr lang="en-US" sz="1600" b="1" dirty="0" smtClean="0"/>
                        <a:t>*Viewed emperor as a god.</a:t>
                      </a:r>
                    </a:p>
                    <a:p>
                      <a:pPr algn="ctr"/>
                      <a:r>
                        <a:rPr lang="en-US" sz="1600" b="1" dirty="0" smtClean="0"/>
                        <a:t>*Focus</a:t>
                      </a:r>
                      <a:r>
                        <a:rPr lang="en-US" sz="1600" b="1" baseline="0" dirty="0" smtClean="0"/>
                        <a:t> on nature</a:t>
                      </a:r>
                      <a:endParaRPr lang="en-US" sz="1600" b="1" dirty="0"/>
                    </a:p>
                  </a:txBody>
                  <a:tcPr/>
                </a:tc>
                <a:tc>
                  <a:txBody>
                    <a:bodyPr/>
                    <a:lstStyle/>
                    <a:p>
                      <a:pPr algn="ctr"/>
                      <a:r>
                        <a:rPr lang="en-US" sz="1600" b="1" dirty="0" smtClean="0"/>
                        <a:t>*Golden Rule = Do not do to others what you would not want them to do to you.</a:t>
                      </a:r>
                    </a:p>
                    <a:p>
                      <a:pPr algn="ctr"/>
                      <a:r>
                        <a:rPr lang="en-US" sz="1600" b="1" dirty="0" smtClean="0"/>
                        <a:t>*5 Basic Relationships</a:t>
                      </a:r>
                      <a:endParaRPr lang="en-US" sz="1600" b="1" dirty="0"/>
                    </a:p>
                  </a:txBody>
                  <a:tcPr/>
                </a:tc>
              </a:tr>
            </a:tbl>
          </a:graphicData>
        </a:graphic>
      </p:graphicFrame>
    </p:spTree>
    <p:extLst>
      <p:ext uri="{BB962C8B-B14F-4D97-AF65-F5344CB8AC3E}">
        <p14:creationId xmlns:p14="http://schemas.microsoft.com/office/powerpoint/2010/main" val="3344320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Reconstructing Japan</a:t>
            </a:r>
            <a:endParaRPr lang="en-US" dirty="0"/>
          </a:p>
        </p:txBody>
      </p:sp>
      <p:sp>
        <p:nvSpPr>
          <p:cNvPr id="3" name="Content Placeholder 2"/>
          <p:cNvSpPr>
            <a:spLocks noGrp="1"/>
          </p:cNvSpPr>
          <p:nvPr>
            <p:ph idx="1"/>
          </p:nvPr>
        </p:nvSpPr>
        <p:spPr/>
        <p:txBody>
          <a:bodyPr/>
          <a:lstStyle/>
          <a:p>
            <a:r>
              <a:rPr lang="en-US" b="1" dirty="0" smtClean="0"/>
              <a:t>Hiroshima and Nagasaki are bombed in Japan ending WWII.</a:t>
            </a:r>
          </a:p>
          <a:p>
            <a:r>
              <a:rPr lang="en-US" b="1" dirty="0" smtClean="0"/>
              <a:t>US and General Douglas MacArthur decide to rebuild Japan to be more democratic.</a:t>
            </a:r>
          </a:p>
          <a:p>
            <a:r>
              <a:rPr lang="en-US" b="1" dirty="0" smtClean="0"/>
              <a:t>Japan gets: Constitution, Constitutional Monarchy, elections, new economy, cannot begin war.</a:t>
            </a:r>
            <a:endParaRPr lang="en-US" b="1" dirty="0"/>
          </a:p>
        </p:txBody>
      </p:sp>
    </p:spTree>
    <p:extLst>
      <p:ext uri="{BB962C8B-B14F-4D97-AF65-F5344CB8AC3E}">
        <p14:creationId xmlns:p14="http://schemas.microsoft.com/office/powerpoint/2010/main" val="3216126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Gandhi and Non-Violence</a:t>
            </a:r>
            <a:endParaRPr lang="en-US" dirty="0"/>
          </a:p>
        </p:txBody>
      </p:sp>
      <p:sp>
        <p:nvSpPr>
          <p:cNvPr id="3" name="Content Placeholder 2"/>
          <p:cNvSpPr>
            <a:spLocks noGrp="1"/>
          </p:cNvSpPr>
          <p:nvPr>
            <p:ph idx="1"/>
          </p:nvPr>
        </p:nvSpPr>
        <p:spPr/>
        <p:txBody>
          <a:bodyPr/>
          <a:lstStyle/>
          <a:p>
            <a:r>
              <a:rPr lang="en-US" b="1" dirty="0" smtClean="0"/>
              <a:t>Mohandas Gandhi was trying to gain independence for India from Britain.</a:t>
            </a:r>
          </a:p>
          <a:p>
            <a:r>
              <a:rPr lang="en-US" b="1" dirty="0" smtClean="0"/>
              <a:t>He did this by peaceful protest (civil disobedience), going to jail, and fasting.</a:t>
            </a:r>
          </a:p>
          <a:p>
            <a:r>
              <a:rPr lang="en-US" b="1" dirty="0" smtClean="0"/>
              <a:t>India gained independence from Britain in 1947.</a:t>
            </a:r>
            <a:endParaRPr lang="en-US" b="1" dirty="0"/>
          </a:p>
        </p:txBody>
      </p:sp>
    </p:spTree>
    <p:extLst>
      <p:ext uri="{BB962C8B-B14F-4D97-AF65-F5344CB8AC3E}">
        <p14:creationId xmlns:p14="http://schemas.microsoft.com/office/powerpoint/2010/main" val="150300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and Vietnam Independence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India – Independence from Britain in 1947 due to Gandhi.</a:t>
            </a:r>
          </a:p>
          <a:p>
            <a:r>
              <a:rPr lang="en-US" b="1" dirty="0" smtClean="0"/>
              <a:t>Vietnam – Originally part of Indochina. Was owned by France. Gets freedom in 1954 during Geneva Conference. Ho Chi Minh is leader of Communist North Vietnam. South Vietnam becomes democratic. US and North Vietnam go to war which ends in 1975 with the US withdrawing and North Vietnam the next day taking over South Vietnam to just become a Communist Vietnam.</a:t>
            </a:r>
            <a:endParaRPr lang="en-US" b="1" dirty="0"/>
          </a:p>
        </p:txBody>
      </p:sp>
    </p:spTree>
    <p:extLst>
      <p:ext uri="{BB962C8B-B14F-4D97-AF65-F5344CB8AC3E}">
        <p14:creationId xmlns:p14="http://schemas.microsoft.com/office/powerpoint/2010/main" val="2547653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6467</TotalTime>
  <Words>2501</Words>
  <Application>Microsoft Office PowerPoint</Application>
  <PresentationFormat>On-screen Show (4:3)</PresentationFormat>
  <Paragraphs>321</Paragraphs>
  <Slides>50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50</vt:i4>
      </vt:variant>
    </vt:vector>
  </HeadingPairs>
  <TitlesOfParts>
    <vt:vector size="57" baseType="lpstr">
      <vt:lpstr>Arial</vt:lpstr>
      <vt:lpstr>Calibri</vt:lpstr>
      <vt:lpstr>Maiandra GD</vt:lpstr>
      <vt:lpstr>Times New Roman</vt:lpstr>
      <vt:lpstr>Office Theme</vt:lpstr>
      <vt:lpstr>iRespondQuestionMaster</vt:lpstr>
      <vt:lpstr>iRespondGraphMaster</vt:lpstr>
      <vt:lpstr>S+E Asia Review Day</vt:lpstr>
      <vt:lpstr>Topics</vt:lpstr>
      <vt:lpstr>Ganges and Yangtze River Pollution</vt:lpstr>
      <vt:lpstr>Environmental Issues</vt:lpstr>
      <vt:lpstr>Where People Live</vt:lpstr>
      <vt:lpstr>Religions</vt:lpstr>
      <vt:lpstr>Reconstructing Japan</vt:lpstr>
      <vt:lpstr>Gandhi and Non-Violence</vt:lpstr>
      <vt:lpstr>India and Vietnam Independence</vt:lpstr>
      <vt:lpstr>Communist China</vt:lpstr>
      <vt:lpstr>Containment</vt:lpstr>
      <vt:lpstr>Vietnam War and Korean War</vt:lpstr>
      <vt:lpstr>Governments &amp; Economies</vt:lpstr>
      <vt:lpstr>Trashketball Rules</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lpstr>Work Session</vt:lpstr>
      <vt:lpstr>Closing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Asia Review Day</dc:title>
  <dc:creator>Terence Burger</dc:creator>
  <cp:lastModifiedBy>Terence Burger</cp:lastModifiedBy>
  <cp:revision>21</cp:revision>
  <dcterms:created xsi:type="dcterms:W3CDTF">2015-03-25T14:54:18Z</dcterms:created>
  <dcterms:modified xsi:type="dcterms:W3CDTF">2016-03-24T15:27:55Z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