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1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0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4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88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71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73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5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32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1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9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4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1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01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88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71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735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55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3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19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9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885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18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0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7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7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5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3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9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4C94-A248-40AA-A6B6-B2D9FBDE9EB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F27A7-0AAD-437D-BF8D-A928C4A0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4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4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04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DBQ - Gandhi, King, and Mandela: What Made Nonviolence Work?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400800" cy="32766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SS7H1.c</a:t>
            </a:r>
            <a:r>
              <a:rPr lang="en-US" b="1" dirty="0" smtClean="0">
                <a:solidFill>
                  <a:schemeClr val="tx1"/>
                </a:solidFill>
              </a:rPr>
              <a:t> – Explain the creation and end of apartheid in South Africa and the roles of Nelson Mandela and F.W. de Klerk.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Bell-Ringer</a:t>
            </a:r>
            <a:r>
              <a:rPr lang="en-US" b="1" dirty="0" smtClean="0">
                <a:solidFill>
                  <a:schemeClr val="tx1"/>
                </a:solidFill>
              </a:rPr>
              <a:t> – Who is Martin Luther King Jr? Who is Nelson Mandela? Who is Mohandas Gandhi? What are their individual accomplishments and how do they connect?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3401786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4" y="4876800"/>
            <a:ext cx="3401786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76798"/>
            <a:ext cx="1439825" cy="190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9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 soon as you receive your DBQ folder, please </a:t>
            </a:r>
            <a:r>
              <a:rPr lang="en-US" b="1" dirty="0" smtClean="0"/>
              <a:t>fill it out like you see on the board.</a:t>
            </a:r>
            <a:endParaRPr lang="en-US" b="1" dirty="0" smtClean="0"/>
          </a:p>
          <a:p>
            <a:r>
              <a:rPr lang="en-US" b="1" dirty="0" smtClean="0"/>
              <a:t>All of your work for the DBQ process will be placed in here and is NOT to leave the classroom. This way you will not lose your documents.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title of this DBQ is called:</a:t>
            </a:r>
          </a:p>
          <a:p>
            <a:pPr lvl="1"/>
            <a:r>
              <a:rPr lang="en-US" b="1" u="sng" dirty="0" smtClean="0"/>
              <a:t>Gandhi, King, and Mandela: What Made Non-Violence Work?</a:t>
            </a:r>
          </a:p>
          <a:p>
            <a:pPr lvl="1"/>
            <a:r>
              <a:rPr lang="en-US" b="1" dirty="0" smtClean="0"/>
              <a:t>PLEASE write the title of this DBQ on your DBQ FOLDER.</a:t>
            </a:r>
          </a:p>
          <a:p>
            <a:r>
              <a:rPr lang="en-US" b="1" dirty="0" smtClean="0"/>
              <a:t>DBQ Process:</a:t>
            </a:r>
          </a:p>
          <a:p>
            <a:pPr lvl="1"/>
            <a:r>
              <a:rPr lang="en-US" b="1" dirty="0" smtClean="0"/>
              <a:t>Students are to read and analyze </a:t>
            </a:r>
            <a:r>
              <a:rPr lang="en-US" b="1" dirty="0" smtClean="0"/>
              <a:t>6 </a:t>
            </a:r>
            <a:r>
              <a:rPr lang="en-US" b="1" dirty="0" smtClean="0"/>
              <a:t>documents in order to write at least a 5 paragraph essay in which they use the information from the </a:t>
            </a:r>
            <a:r>
              <a:rPr lang="en-US" b="1" dirty="0" smtClean="0"/>
              <a:t>documents </a:t>
            </a:r>
            <a:r>
              <a:rPr lang="en-US" b="1" dirty="0" smtClean="0"/>
              <a:t>to support their findings (cite the material).</a:t>
            </a:r>
          </a:p>
          <a:p>
            <a:pPr lvl="1"/>
            <a:r>
              <a:rPr lang="en-US" b="1" dirty="0" smtClean="0"/>
              <a:t>Buckets and Importance of Organization</a:t>
            </a:r>
          </a:p>
        </p:txBody>
      </p:sp>
    </p:spTree>
    <p:extLst>
      <p:ext uri="{BB962C8B-B14F-4D97-AF65-F5344CB8AC3E}">
        <p14:creationId xmlns:p14="http://schemas.microsoft.com/office/powerpoint/2010/main" val="23572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Instructions: Write down the following quotes on a piece of paper and then predict what each quote means and explain who you believe said the quote.</a:t>
            </a:r>
          </a:p>
          <a:p>
            <a:pPr lvl="1"/>
            <a:r>
              <a:rPr lang="en-US" b="1" dirty="0" smtClean="0"/>
              <a:t>“An eye-for-an-eye only makes the whole world blind.”</a:t>
            </a:r>
          </a:p>
          <a:p>
            <a:pPr lvl="1"/>
            <a:r>
              <a:rPr lang="en-US" b="1" dirty="0" smtClean="0"/>
              <a:t>“Hate cannot drive out hate; only love can do that.”</a:t>
            </a:r>
          </a:p>
          <a:p>
            <a:pPr lvl="1"/>
            <a:r>
              <a:rPr lang="en-US" b="1" dirty="0" smtClean="0"/>
              <a:t>“People must learn to hate, and if they can learn to hate, they can also be taught to love.”</a:t>
            </a:r>
            <a:endParaRPr lang="en-US" b="1" dirty="0"/>
          </a:p>
        </p:txBody>
      </p:sp>
      <p:sp>
        <p:nvSpPr>
          <p:cNvPr id="12" name="SMARTInkShape-65"/>
          <p:cNvSpPr/>
          <p:nvPr/>
        </p:nvSpPr>
        <p:spPr>
          <a:xfrm>
            <a:off x="7063383" y="2491415"/>
            <a:ext cx="1098352" cy="44617"/>
          </a:xfrm>
          <a:custGeom>
            <a:avLst/>
            <a:gdLst/>
            <a:ahLst/>
            <a:cxnLst/>
            <a:rect l="0" t="0" r="0" b="0"/>
            <a:pathLst>
              <a:path w="1098352" h="44617">
                <a:moveTo>
                  <a:pt x="0" y="44616"/>
                </a:moveTo>
                <a:lnTo>
                  <a:pt x="31044" y="43624"/>
                </a:lnTo>
                <a:lnTo>
                  <a:pt x="72726" y="35522"/>
                </a:lnTo>
                <a:lnTo>
                  <a:pt x="116256" y="28107"/>
                </a:lnTo>
                <a:lnTo>
                  <a:pt x="158967" y="26031"/>
                </a:lnTo>
                <a:lnTo>
                  <a:pt x="193834" y="20699"/>
                </a:lnTo>
                <a:lnTo>
                  <a:pt x="230294" y="18678"/>
                </a:lnTo>
                <a:lnTo>
                  <a:pt x="272075" y="17087"/>
                </a:lnTo>
                <a:lnTo>
                  <a:pt x="315873" y="11765"/>
                </a:lnTo>
                <a:lnTo>
                  <a:pt x="360269" y="9747"/>
                </a:lnTo>
                <a:lnTo>
                  <a:pt x="389977" y="9275"/>
                </a:lnTo>
                <a:lnTo>
                  <a:pt x="422362" y="9066"/>
                </a:lnTo>
                <a:lnTo>
                  <a:pt x="456599" y="7980"/>
                </a:lnTo>
                <a:lnTo>
                  <a:pt x="491660" y="4190"/>
                </a:lnTo>
                <a:lnTo>
                  <a:pt x="527085" y="1844"/>
                </a:lnTo>
                <a:lnTo>
                  <a:pt x="563666" y="802"/>
                </a:lnTo>
                <a:lnTo>
                  <a:pt x="603075" y="338"/>
                </a:lnTo>
                <a:lnTo>
                  <a:pt x="643741" y="133"/>
                </a:lnTo>
                <a:lnTo>
                  <a:pt x="684967" y="41"/>
                </a:lnTo>
                <a:lnTo>
                  <a:pt x="726440" y="0"/>
                </a:lnTo>
                <a:lnTo>
                  <a:pt x="768024" y="2628"/>
                </a:lnTo>
                <a:lnTo>
                  <a:pt x="809656" y="6111"/>
                </a:lnTo>
                <a:lnTo>
                  <a:pt x="851311" y="7659"/>
                </a:lnTo>
                <a:lnTo>
                  <a:pt x="890328" y="10993"/>
                </a:lnTo>
                <a:lnTo>
                  <a:pt x="927514" y="15782"/>
                </a:lnTo>
                <a:lnTo>
                  <a:pt x="963884" y="21218"/>
                </a:lnTo>
                <a:lnTo>
                  <a:pt x="997247" y="24295"/>
                </a:lnTo>
                <a:lnTo>
                  <a:pt x="1041274" y="28673"/>
                </a:lnTo>
                <a:lnTo>
                  <a:pt x="1082226" y="39042"/>
                </a:lnTo>
                <a:lnTo>
                  <a:pt x="1098351" y="4461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66"/>
          <p:cNvSpPr/>
          <p:nvPr/>
        </p:nvSpPr>
        <p:spPr>
          <a:xfrm>
            <a:off x="973336" y="2921827"/>
            <a:ext cx="3866556" cy="69619"/>
          </a:xfrm>
          <a:custGeom>
            <a:avLst/>
            <a:gdLst/>
            <a:ahLst/>
            <a:cxnLst/>
            <a:rect l="0" t="0" r="0" b="0"/>
            <a:pathLst>
              <a:path w="3866556" h="69619">
                <a:moveTo>
                  <a:pt x="0" y="24970"/>
                </a:moveTo>
                <a:lnTo>
                  <a:pt x="8562" y="16408"/>
                </a:lnTo>
                <a:lnTo>
                  <a:pt x="13561" y="16149"/>
                </a:lnTo>
                <a:lnTo>
                  <a:pt x="18595" y="18735"/>
                </a:lnTo>
                <a:lnTo>
                  <a:pt x="24139" y="22199"/>
                </a:lnTo>
                <a:lnTo>
                  <a:pt x="35783" y="24423"/>
                </a:lnTo>
                <a:lnTo>
                  <a:pt x="77955" y="24956"/>
                </a:lnTo>
                <a:lnTo>
                  <a:pt x="117442" y="24969"/>
                </a:lnTo>
                <a:lnTo>
                  <a:pt x="154776" y="24970"/>
                </a:lnTo>
                <a:lnTo>
                  <a:pt x="196844" y="24970"/>
                </a:lnTo>
                <a:lnTo>
                  <a:pt x="233241" y="23978"/>
                </a:lnTo>
                <a:lnTo>
                  <a:pt x="274974" y="17902"/>
                </a:lnTo>
                <a:lnTo>
                  <a:pt x="312174" y="16408"/>
                </a:lnTo>
                <a:lnTo>
                  <a:pt x="348186" y="17105"/>
                </a:lnTo>
                <a:lnTo>
                  <a:pt x="383962" y="23122"/>
                </a:lnTo>
                <a:lnTo>
                  <a:pt x="424433" y="24605"/>
                </a:lnTo>
                <a:lnTo>
                  <a:pt x="458912" y="24862"/>
                </a:lnTo>
                <a:lnTo>
                  <a:pt x="494264" y="24938"/>
                </a:lnTo>
                <a:lnTo>
                  <a:pt x="535628" y="24963"/>
                </a:lnTo>
                <a:lnTo>
                  <a:pt x="569360" y="25960"/>
                </a:lnTo>
                <a:lnTo>
                  <a:pt x="604490" y="31106"/>
                </a:lnTo>
                <a:lnTo>
                  <a:pt x="639042" y="33072"/>
                </a:lnTo>
                <a:lnTo>
                  <a:pt x="680532" y="36382"/>
                </a:lnTo>
                <a:lnTo>
                  <a:pt x="714931" y="40919"/>
                </a:lnTo>
                <a:lnTo>
                  <a:pt x="757369" y="47192"/>
                </a:lnTo>
                <a:lnTo>
                  <a:pt x="801544" y="50857"/>
                </a:lnTo>
                <a:lnTo>
                  <a:pt x="836666" y="51492"/>
                </a:lnTo>
                <a:lnTo>
                  <a:pt x="872207" y="52672"/>
                </a:lnTo>
                <a:lnTo>
                  <a:pt x="907874" y="57872"/>
                </a:lnTo>
                <a:lnTo>
                  <a:pt x="943577" y="59854"/>
                </a:lnTo>
                <a:lnTo>
                  <a:pt x="979291" y="60441"/>
                </a:lnTo>
                <a:lnTo>
                  <a:pt x="1015008" y="60615"/>
                </a:lnTo>
                <a:lnTo>
                  <a:pt x="1050727" y="60667"/>
                </a:lnTo>
                <a:lnTo>
                  <a:pt x="1085453" y="60682"/>
                </a:lnTo>
                <a:lnTo>
                  <a:pt x="1127002" y="60687"/>
                </a:lnTo>
                <a:lnTo>
                  <a:pt x="1161411" y="60688"/>
                </a:lnTo>
                <a:lnTo>
                  <a:pt x="1196742" y="60689"/>
                </a:lnTo>
                <a:lnTo>
                  <a:pt x="1232345" y="60689"/>
                </a:lnTo>
                <a:lnTo>
                  <a:pt x="1268030" y="60689"/>
                </a:lnTo>
                <a:lnTo>
                  <a:pt x="1303738" y="60689"/>
                </a:lnTo>
                <a:lnTo>
                  <a:pt x="1339454" y="60689"/>
                </a:lnTo>
                <a:lnTo>
                  <a:pt x="1375172" y="60689"/>
                </a:lnTo>
                <a:lnTo>
                  <a:pt x="1410891" y="60689"/>
                </a:lnTo>
                <a:lnTo>
                  <a:pt x="1449255" y="60689"/>
                </a:lnTo>
                <a:lnTo>
                  <a:pt x="1489396" y="63334"/>
                </a:lnTo>
                <a:lnTo>
                  <a:pt x="1526425" y="67756"/>
                </a:lnTo>
                <a:lnTo>
                  <a:pt x="1569752" y="69251"/>
                </a:lnTo>
                <a:lnTo>
                  <a:pt x="1614103" y="69546"/>
                </a:lnTo>
                <a:lnTo>
                  <a:pt x="1649254" y="69597"/>
                </a:lnTo>
                <a:lnTo>
                  <a:pt x="1685797" y="69612"/>
                </a:lnTo>
                <a:lnTo>
                  <a:pt x="1726611" y="69617"/>
                </a:lnTo>
                <a:lnTo>
                  <a:pt x="1764280" y="69618"/>
                </a:lnTo>
                <a:lnTo>
                  <a:pt x="1801569" y="69618"/>
                </a:lnTo>
                <a:lnTo>
                  <a:pt x="1842604" y="69618"/>
                </a:lnTo>
                <a:lnTo>
                  <a:pt x="1880339" y="69618"/>
                </a:lnTo>
                <a:lnTo>
                  <a:pt x="1916655" y="69618"/>
                </a:lnTo>
                <a:lnTo>
                  <a:pt x="1952551" y="68626"/>
                </a:lnTo>
                <a:lnTo>
                  <a:pt x="1989314" y="63481"/>
                </a:lnTo>
                <a:lnTo>
                  <a:pt x="2030193" y="61516"/>
                </a:lnTo>
                <a:lnTo>
                  <a:pt x="2067881" y="60934"/>
                </a:lnTo>
                <a:lnTo>
                  <a:pt x="2104184" y="59769"/>
                </a:lnTo>
                <a:lnTo>
                  <a:pt x="2141068" y="54573"/>
                </a:lnTo>
                <a:lnTo>
                  <a:pt x="2181982" y="52593"/>
                </a:lnTo>
                <a:lnTo>
                  <a:pt x="2219682" y="52006"/>
                </a:lnTo>
                <a:lnTo>
                  <a:pt x="2255987" y="51832"/>
                </a:lnTo>
                <a:lnTo>
                  <a:pt x="2291880" y="51780"/>
                </a:lnTo>
                <a:lnTo>
                  <a:pt x="2327650" y="51765"/>
                </a:lnTo>
                <a:lnTo>
                  <a:pt x="2363384" y="50769"/>
                </a:lnTo>
                <a:lnTo>
                  <a:pt x="2399107" y="45623"/>
                </a:lnTo>
                <a:lnTo>
                  <a:pt x="2434827" y="43657"/>
                </a:lnTo>
                <a:lnTo>
                  <a:pt x="2470547" y="42082"/>
                </a:lnTo>
                <a:lnTo>
                  <a:pt x="2507258" y="36765"/>
                </a:lnTo>
                <a:lnTo>
                  <a:pt x="2548121" y="34749"/>
                </a:lnTo>
                <a:lnTo>
                  <a:pt x="2585805" y="34151"/>
                </a:lnTo>
                <a:lnTo>
                  <a:pt x="2623099" y="33974"/>
                </a:lnTo>
                <a:lnTo>
                  <a:pt x="2664134" y="32929"/>
                </a:lnTo>
                <a:lnTo>
                  <a:pt x="2702862" y="27769"/>
                </a:lnTo>
                <a:lnTo>
                  <a:pt x="2744323" y="25799"/>
                </a:lnTo>
                <a:lnTo>
                  <a:pt x="2782184" y="25216"/>
                </a:lnTo>
                <a:lnTo>
                  <a:pt x="2819529" y="25043"/>
                </a:lnTo>
                <a:lnTo>
                  <a:pt x="2860581" y="24991"/>
                </a:lnTo>
                <a:lnTo>
                  <a:pt x="2899313" y="24976"/>
                </a:lnTo>
                <a:lnTo>
                  <a:pt x="2940775" y="24972"/>
                </a:lnTo>
                <a:lnTo>
                  <a:pt x="2978637" y="23978"/>
                </a:lnTo>
                <a:lnTo>
                  <a:pt x="3015983" y="18833"/>
                </a:lnTo>
                <a:lnTo>
                  <a:pt x="3058026" y="15876"/>
                </a:lnTo>
                <a:lnTo>
                  <a:pt x="3100911" y="10148"/>
                </a:lnTo>
                <a:lnTo>
                  <a:pt x="3140186" y="8011"/>
                </a:lnTo>
                <a:lnTo>
                  <a:pt x="3181809" y="7377"/>
                </a:lnTo>
                <a:lnTo>
                  <a:pt x="3220711" y="7190"/>
                </a:lnTo>
                <a:lnTo>
                  <a:pt x="3263215" y="7134"/>
                </a:lnTo>
                <a:lnTo>
                  <a:pt x="3306236" y="7117"/>
                </a:lnTo>
                <a:lnTo>
                  <a:pt x="3345552" y="7112"/>
                </a:lnTo>
                <a:lnTo>
                  <a:pt x="3388179" y="7111"/>
                </a:lnTo>
                <a:lnTo>
                  <a:pt x="3431236" y="7111"/>
                </a:lnTo>
                <a:lnTo>
                  <a:pt x="3470563" y="6118"/>
                </a:lnTo>
                <a:lnTo>
                  <a:pt x="3512201" y="974"/>
                </a:lnTo>
                <a:lnTo>
                  <a:pt x="3551107" y="0"/>
                </a:lnTo>
                <a:lnTo>
                  <a:pt x="3592621" y="4563"/>
                </a:lnTo>
                <a:lnTo>
                  <a:pt x="3631490" y="6356"/>
                </a:lnTo>
                <a:lnTo>
                  <a:pt x="3672993" y="6887"/>
                </a:lnTo>
                <a:lnTo>
                  <a:pt x="3711858" y="7044"/>
                </a:lnTo>
                <a:lnTo>
                  <a:pt x="3752368" y="8083"/>
                </a:lnTo>
                <a:lnTo>
                  <a:pt x="3796374" y="14174"/>
                </a:lnTo>
                <a:lnTo>
                  <a:pt x="3831209" y="15487"/>
                </a:lnTo>
                <a:lnTo>
                  <a:pt x="3866555" y="1604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Shape-67"/>
          <p:cNvSpPr/>
          <p:nvPr/>
        </p:nvSpPr>
        <p:spPr>
          <a:xfrm>
            <a:off x="7036594" y="2911078"/>
            <a:ext cx="1160860" cy="40865"/>
          </a:xfrm>
          <a:custGeom>
            <a:avLst/>
            <a:gdLst/>
            <a:ahLst/>
            <a:cxnLst/>
            <a:rect l="0" t="0" r="0" b="0"/>
            <a:pathLst>
              <a:path w="1160860" h="40865">
                <a:moveTo>
                  <a:pt x="0" y="0"/>
                </a:moveTo>
                <a:lnTo>
                  <a:pt x="37287" y="0"/>
                </a:lnTo>
                <a:lnTo>
                  <a:pt x="81746" y="7689"/>
                </a:lnTo>
                <a:lnTo>
                  <a:pt x="125197" y="11412"/>
                </a:lnTo>
                <a:lnTo>
                  <a:pt x="160770" y="16586"/>
                </a:lnTo>
                <a:lnTo>
                  <a:pt x="203589" y="22753"/>
                </a:lnTo>
                <a:lnTo>
                  <a:pt x="238475" y="20742"/>
                </a:lnTo>
                <a:lnTo>
                  <a:pt x="273947" y="24557"/>
                </a:lnTo>
                <a:lnTo>
                  <a:pt x="309593" y="26128"/>
                </a:lnTo>
                <a:lnTo>
                  <a:pt x="346282" y="26593"/>
                </a:lnTo>
                <a:lnTo>
                  <a:pt x="388131" y="27723"/>
                </a:lnTo>
                <a:lnTo>
                  <a:pt x="430958" y="32909"/>
                </a:lnTo>
                <a:lnTo>
                  <a:pt x="470216" y="34886"/>
                </a:lnTo>
                <a:lnTo>
                  <a:pt x="512827" y="35472"/>
                </a:lnTo>
                <a:lnTo>
                  <a:pt x="555879" y="35646"/>
                </a:lnTo>
                <a:lnTo>
                  <a:pt x="595204" y="35697"/>
                </a:lnTo>
                <a:lnTo>
                  <a:pt x="637834" y="35712"/>
                </a:lnTo>
                <a:lnTo>
                  <a:pt x="680892" y="35717"/>
                </a:lnTo>
                <a:lnTo>
                  <a:pt x="720219" y="35718"/>
                </a:lnTo>
                <a:lnTo>
                  <a:pt x="762849" y="35719"/>
                </a:lnTo>
                <a:lnTo>
                  <a:pt x="805907" y="35719"/>
                </a:lnTo>
                <a:lnTo>
                  <a:pt x="845234" y="35719"/>
                </a:lnTo>
                <a:lnTo>
                  <a:pt x="887865" y="36711"/>
                </a:lnTo>
                <a:lnTo>
                  <a:pt x="930923" y="40864"/>
                </a:lnTo>
                <a:lnTo>
                  <a:pt x="969258" y="37684"/>
                </a:lnTo>
                <a:lnTo>
                  <a:pt x="1005752" y="36301"/>
                </a:lnTo>
                <a:lnTo>
                  <a:pt x="1048347" y="35834"/>
                </a:lnTo>
                <a:lnTo>
                  <a:pt x="1089892" y="35734"/>
                </a:lnTo>
                <a:lnTo>
                  <a:pt x="1129391" y="35721"/>
                </a:lnTo>
                <a:lnTo>
                  <a:pt x="1160859" y="3571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Shape-68"/>
          <p:cNvSpPr/>
          <p:nvPr/>
        </p:nvSpPr>
        <p:spPr>
          <a:xfrm>
            <a:off x="973346" y="3339703"/>
            <a:ext cx="3545077" cy="98218"/>
          </a:xfrm>
          <a:custGeom>
            <a:avLst/>
            <a:gdLst/>
            <a:ahLst/>
            <a:cxnLst/>
            <a:rect l="0" t="0" r="0" b="0"/>
            <a:pathLst>
              <a:path w="3545077" h="98218">
                <a:moveTo>
                  <a:pt x="17849" y="89297"/>
                </a:moveTo>
                <a:lnTo>
                  <a:pt x="390" y="89297"/>
                </a:lnTo>
                <a:lnTo>
                  <a:pt x="0" y="97859"/>
                </a:lnTo>
                <a:lnTo>
                  <a:pt x="13293" y="98217"/>
                </a:lnTo>
                <a:lnTo>
                  <a:pt x="48045" y="90124"/>
                </a:lnTo>
                <a:lnTo>
                  <a:pt x="90500" y="83233"/>
                </a:lnTo>
                <a:lnTo>
                  <a:pt x="134095" y="76004"/>
                </a:lnTo>
                <a:lnTo>
                  <a:pt x="175959" y="72039"/>
                </a:lnTo>
                <a:lnTo>
                  <a:pt x="215133" y="70525"/>
                </a:lnTo>
                <a:lnTo>
                  <a:pt x="259060" y="63760"/>
                </a:lnTo>
                <a:lnTo>
                  <a:pt x="300828" y="61763"/>
                </a:lnTo>
                <a:lnTo>
                  <a:pt x="338771" y="55489"/>
                </a:lnTo>
                <a:lnTo>
                  <a:pt x="374929" y="53956"/>
                </a:lnTo>
                <a:lnTo>
                  <a:pt x="410734" y="54645"/>
                </a:lnTo>
                <a:lnTo>
                  <a:pt x="446470" y="60661"/>
                </a:lnTo>
                <a:lnTo>
                  <a:pt x="482192" y="62143"/>
                </a:lnTo>
                <a:lnTo>
                  <a:pt x="517912" y="61444"/>
                </a:lnTo>
                <a:lnTo>
                  <a:pt x="553631" y="55426"/>
                </a:lnTo>
                <a:lnTo>
                  <a:pt x="598279" y="53822"/>
                </a:lnTo>
                <a:lnTo>
                  <a:pt x="638187" y="53610"/>
                </a:lnTo>
                <a:lnTo>
                  <a:pt x="679198" y="53582"/>
                </a:lnTo>
                <a:lnTo>
                  <a:pt x="723367" y="53579"/>
                </a:lnTo>
                <a:lnTo>
                  <a:pt x="767953" y="53578"/>
                </a:lnTo>
                <a:lnTo>
                  <a:pt x="809801" y="52586"/>
                </a:lnTo>
                <a:lnTo>
                  <a:pt x="839546" y="48434"/>
                </a:lnTo>
                <a:lnTo>
                  <a:pt x="882004" y="49622"/>
                </a:lnTo>
                <a:lnTo>
                  <a:pt x="918156" y="46122"/>
                </a:lnTo>
                <a:lnTo>
                  <a:pt x="961279" y="45085"/>
                </a:lnTo>
                <a:lnTo>
                  <a:pt x="996545" y="44778"/>
                </a:lnTo>
                <a:lnTo>
                  <a:pt x="1035129" y="39934"/>
                </a:lnTo>
                <a:lnTo>
                  <a:pt x="1071413" y="36551"/>
                </a:lnTo>
                <a:lnTo>
                  <a:pt x="1107244" y="35883"/>
                </a:lnTo>
                <a:lnTo>
                  <a:pt x="1147725" y="40492"/>
                </a:lnTo>
                <a:lnTo>
                  <a:pt x="1182206" y="43417"/>
                </a:lnTo>
                <a:lnTo>
                  <a:pt x="1217558" y="44283"/>
                </a:lnTo>
                <a:lnTo>
                  <a:pt x="1253168" y="44540"/>
                </a:lnTo>
                <a:lnTo>
                  <a:pt x="1294620" y="44627"/>
                </a:lnTo>
                <a:lnTo>
                  <a:pt x="1337351" y="44645"/>
                </a:lnTo>
                <a:lnTo>
                  <a:pt x="1379489" y="44648"/>
                </a:lnTo>
                <a:lnTo>
                  <a:pt x="1414257" y="44648"/>
                </a:lnTo>
                <a:lnTo>
                  <a:pt x="1449694" y="44649"/>
                </a:lnTo>
                <a:lnTo>
                  <a:pt x="1485330" y="44649"/>
                </a:lnTo>
                <a:lnTo>
                  <a:pt x="1521024" y="44649"/>
                </a:lnTo>
                <a:lnTo>
                  <a:pt x="1556735" y="44649"/>
                </a:lnTo>
                <a:lnTo>
                  <a:pt x="1599213" y="45641"/>
                </a:lnTo>
                <a:lnTo>
                  <a:pt x="1638111" y="50785"/>
                </a:lnTo>
                <a:lnTo>
                  <a:pt x="1676204" y="52751"/>
                </a:lnTo>
                <a:lnTo>
                  <a:pt x="1717478" y="53333"/>
                </a:lnTo>
                <a:lnTo>
                  <a:pt x="1756275" y="52514"/>
                </a:lnTo>
                <a:lnTo>
                  <a:pt x="1797757" y="48412"/>
                </a:lnTo>
                <a:lnTo>
                  <a:pt x="1835624" y="51607"/>
                </a:lnTo>
                <a:lnTo>
                  <a:pt x="1871980" y="52994"/>
                </a:lnTo>
                <a:lnTo>
                  <a:pt x="1907887" y="53405"/>
                </a:lnTo>
                <a:lnTo>
                  <a:pt x="1943662" y="53527"/>
                </a:lnTo>
                <a:lnTo>
                  <a:pt x="1979397" y="53563"/>
                </a:lnTo>
                <a:lnTo>
                  <a:pt x="2015121" y="53574"/>
                </a:lnTo>
                <a:lnTo>
                  <a:pt x="2049849" y="53577"/>
                </a:lnTo>
                <a:lnTo>
                  <a:pt x="2091399" y="50932"/>
                </a:lnTo>
                <a:lnTo>
                  <a:pt x="2128453" y="46510"/>
                </a:lnTo>
                <a:lnTo>
                  <a:pt x="2168206" y="45200"/>
                </a:lnTo>
                <a:lnTo>
                  <a:pt x="2205119" y="44812"/>
                </a:lnTo>
                <a:lnTo>
                  <a:pt x="2241192" y="44697"/>
                </a:lnTo>
                <a:lnTo>
                  <a:pt x="2279662" y="44663"/>
                </a:lnTo>
                <a:lnTo>
                  <a:pt x="2319834" y="42007"/>
                </a:lnTo>
                <a:lnTo>
                  <a:pt x="2356872" y="37582"/>
                </a:lnTo>
                <a:lnTo>
                  <a:pt x="2395627" y="36271"/>
                </a:lnTo>
                <a:lnTo>
                  <a:pt x="2435884" y="35882"/>
                </a:lnTo>
                <a:lnTo>
                  <a:pt x="2472947" y="35767"/>
                </a:lnTo>
                <a:lnTo>
                  <a:pt x="2509064" y="35733"/>
                </a:lnTo>
                <a:lnTo>
                  <a:pt x="2547547" y="35723"/>
                </a:lnTo>
                <a:lnTo>
                  <a:pt x="2587723" y="33074"/>
                </a:lnTo>
                <a:lnTo>
                  <a:pt x="2627408" y="28651"/>
                </a:lnTo>
                <a:lnTo>
                  <a:pt x="2667940" y="27341"/>
                </a:lnTo>
                <a:lnTo>
                  <a:pt x="2705085" y="26953"/>
                </a:lnTo>
                <a:lnTo>
                  <a:pt x="2743872" y="24192"/>
                </a:lnTo>
                <a:lnTo>
                  <a:pt x="2784138" y="19735"/>
                </a:lnTo>
                <a:lnTo>
                  <a:pt x="2823850" y="18415"/>
                </a:lnTo>
                <a:lnTo>
                  <a:pt x="2867035" y="18024"/>
                </a:lnTo>
                <a:lnTo>
                  <a:pt x="2911251" y="15263"/>
                </a:lnTo>
                <a:lnTo>
                  <a:pt x="2953124" y="10806"/>
                </a:lnTo>
                <a:lnTo>
                  <a:pt x="2995959" y="9486"/>
                </a:lnTo>
                <a:lnTo>
                  <a:pt x="3028172" y="10169"/>
                </a:lnTo>
                <a:lnTo>
                  <a:pt x="3059026" y="13780"/>
                </a:lnTo>
                <a:lnTo>
                  <a:pt x="3089275" y="16046"/>
                </a:lnTo>
                <a:lnTo>
                  <a:pt x="3119256" y="17054"/>
                </a:lnTo>
                <a:lnTo>
                  <a:pt x="3149117" y="17501"/>
                </a:lnTo>
                <a:lnTo>
                  <a:pt x="3181571" y="17700"/>
                </a:lnTo>
                <a:lnTo>
                  <a:pt x="3214846" y="16796"/>
                </a:lnTo>
                <a:lnTo>
                  <a:pt x="3246172" y="13088"/>
                </a:lnTo>
                <a:lnTo>
                  <a:pt x="3276631" y="10778"/>
                </a:lnTo>
                <a:lnTo>
                  <a:pt x="3307697" y="9751"/>
                </a:lnTo>
                <a:lnTo>
                  <a:pt x="3341347" y="9295"/>
                </a:lnTo>
                <a:lnTo>
                  <a:pt x="3373501" y="9092"/>
                </a:lnTo>
                <a:lnTo>
                  <a:pt x="3404328" y="9002"/>
                </a:lnTo>
                <a:lnTo>
                  <a:pt x="3448582" y="8952"/>
                </a:lnTo>
                <a:lnTo>
                  <a:pt x="3486278" y="7944"/>
                </a:lnTo>
                <a:lnTo>
                  <a:pt x="3530719" y="1242"/>
                </a:lnTo>
                <a:lnTo>
                  <a:pt x="3545076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Silently, by yourself, read and underline the important and interesting information in the background essay.</a:t>
            </a:r>
          </a:p>
          <a:p>
            <a:r>
              <a:rPr lang="en-US" b="1" dirty="0" smtClean="0"/>
              <a:t>Write down the bolded vocabulary words on a piece of paper and try to define them using context from the reading:</a:t>
            </a:r>
          </a:p>
          <a:p>
            <a:pPr lvl="1"/>
            <a:r>
              <a:rPr lang="en-US" b="1" dirty="0" smtClean="0"/>
              <a:t>Caste system, untouchable, Mahatma, Jim Crow, apartheid, Afrikaner.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1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1.) What was happening in South Africa and India for Mohandas Gandhi to begin nonviolently protesting? Summarize what you found from the readings about what nonviolent tactics he used.</a:t>
            </a:r>
          </a:p>
          <a:p>
            <a:r>
              <a:rPr lang="en-US" b="1" dirty="0" smtClean="0"/>
              <a:t>2.) What was happening in the United States for Martin Luther King Jr to begin nonviolently protesting? Summarize what you found from the readings about what nonviolent tactics he used.</a:t>
            </a:r>
          </a:p>
          <a:p>
            <a:r>
              <a:rPr lang="en-US" b="1" dirty="0" smtClean="0"/>
              <a:t>3.) What was happening in South Africa for Nelson Mandela to begin nonviolently protesting? Summarize what you found from the readings about what nonviolent tactics he used.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22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new information did you learn about either Mohandas Gandhi, Martin Luther King Jr, or Nelson Mandela?</a:t>
            </a:r>
          </a:p>
          <a:p>
            <a:r>
              <a:rPr lang="en-US" b="1" dirty="0" smtClean="0"/>
              <a:t>How do these men connect?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64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451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iRespondQuestionMaster</vt:lpstr>
      <vt:lpstr>iRespondGraphMaster</vt:lpstr>
      <vt:lpstr>DBQ - Gandhi, King, and Mandela: What Made Nonviolence Work?</vt:lpstr>
      <vt:lpstr>DBQ Folders</vt:lpstr>
      <vt:lpstr>Opening</vt:lpstr>
      <vt:lpstr>Quotes</vt:lpstr>
      <vt:lpstr>Background Essay</vt:lpstr>
      <vt:lpstr>Summarize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DBQ - Gandhi, King, and Mandela: What Made Nonviolence Work?</dc:title>
  <dc:creator>Terence Burger</dc:creator>
  <cp:lastModifiedBy>Terence Burger</cp:lastModifiedBy>
  <cp:revision>9</cp:revision>
  <dcterms:created xsi:type="dcterms:W3CDTF">2015-04-21T22:25:29Z</dcterms:created>
  <dcterms:modified xsi:type="dcterms:W3CDTF">2016-04-26T15:22:22Z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</Properties>
</file>