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71CC42-AA47-4889-A190-88A7515197F3}"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3595533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71CC42-AA47-4889-A190-88A7515197F3}"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980825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71CC42-AA47-4889-A190-88A7515197F3}"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3416104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1572875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1446123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2292712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1289542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2820084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41248715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20425062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3983437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71CC42-AA47-4889-A190-88A7515197F3}"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15728757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9808255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34161043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15728757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14461238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22927122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12895420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28200848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41248715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20425062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3983437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71CC42-AA47-4889-A190-88A7515197F3}"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14461238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9808255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E71CC42-AA47-4889-A190-88A7515197F3}" type="datetimeFigureOut">
              <a:rPr lang="en-US" smtClean="0"/>
              <a:t>8/29/2015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3416104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71CC42-AA47-4889-A190-88A7515197F3}"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2292712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71CC42-AA47-4889-A190-88A7515197F3}" type="datetimeFigureOut">
              <a:rPr lang="en-US" smtClean="0"/>
              <a:t>8/29/2015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128954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71CC42-AA47-4889-A190-88A7515197F3}" type="datetimeFigureOut">
              <a:rPr lang="en-US" smtClean="0"/>
              <a:t>8/29/2015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2820084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1CC42-AA47-4889-A190-88A7515197F3}" type="datetimeFigureOut">
              <a:rPr lang="en-US" smtClean="0"/>
              <a:t>8/29/2015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4124871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71CC42-AA47-4889-A190-88A7515197F3}"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204250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71CC42-AA47-4889-A190-88A7515197F3}"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8D83F9-3935-45C7-B426-DEA64893C559}" type="slidenum">
              <a:rPr lang="en-US" smtClean="0"/>
              <a:t>‹#›</a:t>
            </a:fld>
            <a:endParaRPr lang="en-US"/>
          </a:p>
        </p:txBody>
      </p:sp>
    </p:spTree>
    <p:extLst>
      <p:ext uri="{BB962C8B-B14F-4D97-AF65-F5344CB8AC3E}">
        <p14:creationId xmlns:p14="http://schemas.microsoft.com/office/powerpoint/2010/main" val="3983437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71CC42-AA47-4889-A190-88A7515197F3}" type="datetimeFigureOut">
              <a:rPr lang="en-US" smtClean="0"/>
              <a:t>8/29/2015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D83F9-3935-45C7-B426-DEA64893C559}" type="slidenum">
              <a:rPr lang="en-US" smtClean="0"/>
              <a:t>‹#›</a:t>
            </a:fld>
            <a:endParaRPr lang="en-US"/>
          </a:p>
        </p:txBody>
      </p:sp>
    </p:spTree>
    <p:extLst>
      <p:ext uri="{BB962C8B-B14F-4D97-AF65-F5344CB8AC3E}">
        <p14:creationId xmlns:p14="http://schemas.microsoft.com/office/powerpoint/2010/main" val="546094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54609450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54609450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8655" y="554736"/>
            <a:ext cx="7772400" cy="1470025"/>
          </a:xfrm>
        </p:spPr>
        <p:txBody>
          <a:bodyPr>
            <a:normAutofit fontScale="90000"/>
          </a:bodyPr>
          <a:lstStyle/>
          <a:p>
            <a:r>
              <a:rPr lang="en-US" b="1" u="sng" dirty="0" smtClean="0">
                <a:solidFill>
                  <a:srgbClr val="00B0F0"/>
                </a:solidFill>
              </a:rPr>
              <a:t/>
            </a:r>
            <a:br>
              <a:rPr lang="en-US" b="1" u="sng" dirty="0" smtClean="0">
                <a:solidFill>
                  <a:srgbClr val="00B0F0"/>
                </a:solidFill>
              </a:rPr>
            </a:br>
            <a:r>
              <a:rPr lang="en-US" b="1" u="sng" dirty="0">
                <a:solidFill>
                  <a:srgbClr val="00B0F0"/>
                </a:solidFill>
              </a:rPr>
              <a:t/>
            </a:r>
            <a:br>
              <a:rPr lang="en-US" b="1" u="sng" dirty="0">
                <a:solidFill>
                  <a:srgbClr val="00B0F0"/>
                </a:solidFill>
              </a:rPr>
            </a:br>
            <a:r>
              <a:rPr lang="en-US" b="1" u="sng" dirty="0" smtClean="0">
                <a:solidFill>
                  <a:srgbClr val="00B0F0"/>
                </a:solidFill>
              </a:rPr>
              <a:t>Ethnic and Religious Groups</a:t>
            </a:r>
            <a:br>
              <a:rPr lang="en-US" b="1" u="sng" dirty="0" smtClean="0">
                <a:solidFill>
                  <a:srgbClr val="00B0F0"/>
                </a:solidFill>
              </a:rPr>
            </a:br>
            <a:r>
              <a:rPr lang="en-US" b="1" u="sng" dirty="0" smtClean="0">
                <a:solidFill>
                  <a:srgbClr val="00B0F0"/>
                </a:solidFill>
              </a:rPr>
              <a:t/>
            </a:r>
            <a:br>
              <a:rPr lang="en-US" b="1" u="sng" dirty="0" smtClean="0">
                <a:solidFill>
                  <a:srgbClr val="00B0F0"/>
                </a:solidFill>
              </a:rPr>
            </a:br>
            <a:r>
              <a:rPr lang="en-US" b="1" u="sng" dirty="0" smtClean="0">
                <a:solidFill>
                  <a:srgbClr val="00B0F0"/>
                </a:solidFill>
              </a:rPr>
              <a:t>SS7G8.a</a:t>
            </a:r>
            <a:r>
              <a:rPr lang="en-US" b="1" dirty="0" smtClean="0">
                <a:solidFill>
                  <a:srgbClr val="00B0F0"/>
                </a:solidFill>
              </a:rPr>
              <a:t> </a:t>
            </a:r>
            <a:r>
              <a:rPr lang="en-US" b="1" dirty="0" smtClean="0">
                <a:solidFill>
                  <a:srgbClr val="00B0F0"/>
                </a:solidFill>
              </a:rPr>
              <a:t>- Explain the differences between an ethnic group and a religious group.</a:t>
            </a:r>
            <a:endParaRPr lang="en-US" b="1" dirty="0">
              <a:solidFill>
                <a:srgbClr val="00B0F0"/>
              </a:solidFill>
            </a:endParaRPr>
          </a:p>
        </p:txBody>
      </p:sp>
      <p:sp>
        <p:nvSpPr>
          <p:cNvPr id="3" name="Subtitle 2"/>
          <p:cNvSpPr>
            <a:spLocks noGrp="1"/>
          </p:cNvSpPr>
          <p:nvPr>
            <p:ph type="subTitle" idx="1"/>
          </p:nvPr>
        </p:nvSpPr>
        <p:spPr>
          <a:xfrm>
            <a:off x="2362200" y="3505200"/>
            <a:ext cx="6400800" cy="1752600"/>
          </a:xfrm>
        </p:spPr>
        <p:txBody>
          <a:bodyPr/>
          <a:lstStyle/>
          <a:p>
            <a:r>
              <a:rPr lang="en-US" b="1" dirty="0"/>
              <a:t>Bell-Ringer: Are all people in an ethnic group also in a religious group? Explain your reasoning.</a:t>
            </a:r>
          </a:p>
          <a:p>
            <a:endParaRPr lang="en-US" dirty="0"/>
          </a:p>
        </p:txBody>
      </p:sp>
      <p:pic>
        <p:nvPicPr>
          <p:cNvPr id="4" name="Picture 3"/>
          <p:cNvPicPr>
            <a:picLocks noChangeAspect="1"/>
          </p:cNvPicPr>
          <p:nvPr/>
        </p:nvPicPr>
        <p:blipFill>
          <a:blip r:embed="rId2"/>
          <a:stretch>
            <a:fillRect/>
          </a:stretch>
        </p:blipFill>
        <p:spPr>
          <a:xfrm>
            <a:off x="228600" y="4876800"/>
            <a:ext cx="2600325" cy="1762125"/>
          </a:xfrm>
          <a:prstGeom prst="rect">
            <a:avLst/>
          </a:prstGeom>
        </p:spPr>
      </p:pic>
      <p:pic>
        <p:nvPicPr>
          <p:cNvPr id="5" name="Picture 4"/>
          <p:cNvPicPr>
            <a:picLocks noChangeAspect="1"/>
          </p:cNvPicPr>
          <p:nvPr/>
        </p:nvPicPr>
        <p:blipFill>
          <a:blip r:embed="rId3"/>
          <a:stretch>
            <a:fillRect/>
          </a:stretch>
        </p:blipFill>
        <p:spPr>
          <a:xfrm>
            <a:off x="5562600" y="5038725"/>
            <a:ext cx="2847975" cy="1600200"/>
          </a:xfrm>
          <a:prstGeom prst="rect">
            <a:avLst/>
          </a:prstGeom>
        </p:spPr>
      </p:pic>
    </p:spTree>
    <p:extLst>
      <p:ext uri="{BB962C8B-B14F-4D97-AF65-F5344CB8AC3E}">
        <p14:creationId xmlns:p14="http://schemas.microsoft.com/office/powerpoint/2010/main" val="2647798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a:t>
            </a:r>
            <a:endParaRPr lang="en-US" dirty="0"/>
          </a:p>
        </p:txBody>
      </p:sp>
      <p:sp>
        <p:nvSpPr>
          <p:cNvPr id="3" name="Content Placeholder 2"/>
          <p:cNvSpPr>
            <a:spLocks noGrp="1"/>
          </p:cNvSpPr>
          <p:nvPr>
            <p:ph idx="1"/>
          </p:nvPr>
        </p:nvSpPr>
        <p:spPr/>
        <p:txBody>
          <a:bodyPr>
            <a:normAutofit fontScale="70000" lnSpcReduction="20000"/>
          </a:bodyPr>
          <a:lstStyle/>
          <a:p>
            <a:r>
              <a:rPr lang="en-US" b="1" u="sng" dirty="0" smtClean="0"/>
              <a:t>Ethnic group</a:t>
            </a:r>
            <a:r>
              <a:rPr lang="en-US" b="1" dirty="0" smtClean="0"/>
              <a:t> - a </a:t>
            </a:r>
            <a:r>
              <a:rPr lang="en-US" b="1" dirty="0" smtClean="0"/>
              <a:t>group </a:t>
            </a:r>
            <a:r>
              <a:rPr lang="en-US" b="1" dirty="0" smtClean="0"/>
              <a:t>of people with the same culture or background. </a:t>
            </a:r>
          </a:p>
          <a:p>
            <a:pPr lvl="1"/>
            <a:r>
              <a:rPr lang="en-US" b="1" u="sng" dirty="0" smtClean="0"/>
              <a:t>Culture</a:t>
            </a:r>
            <a:r>
              <a:rPr lang="en-US" b="1" dirty="0" smtClean="0"/>
              <a:t> - the beliefs, customs, arts, etc., of a particular society, group, </a:t>
            </a:r>
            <a:r>
              <a:rPr lang="en-US" b="1" dirty="0" smtClean="0"/>
              <a:t>or place.</a:t>
            </a:r>
            <a:endParaRPr lang="en-US" b="1" dirty="0" smtClean="0"/>
          </a:p>
          <a:p>
            <a:r>
              <a:rPr lang="en-US" b="1" u="sng" dirty="0" smtClean="0"/>
              <a:t>Religious group</a:t>
            </a:r>
            <a:r>
              <a:rPr lang="en-US" b="1" dirty="0" smtClean="0"/>
              <a:t> - a group of people that believe in/are associated with the same religion. </a:t>
            </a:r>
          </a:p>
          <a:p>
            <a:r>
              <a:rPr lang="en-US" b="1" u="sng" dirty="0" smtClean="0"/>
              <a:t>Ethnic Groups</a:t>
            </a:r>
            <a:r>
              <a:rPr lang="en-US" b="1" dirty="0" smtClean="0"/>
              <a:t> share common characteristics: culture, language, location, and tradition. </a:t>
            </a:r>
          </a:p>
          <a:p>
            <a:r>
              <a:rPr lang="en-US" b="1" u="sng" dirty="0" smtClean="0"/>
              <a:t>Religious </a:t>
            </a:r>
            <a:r>
              <a:rPr lang="en-US" b="1" u="sng" dirty="0"/>
              <a:t>G</a:t>
            </a:r>
            <a:r>
              <a:rPr lang="en-US" b="1" u="sng" dirty="0" smtClean="0"/>
              <a:t>roups</a:t>
            </a:r>
            <a:r>
              <a:rPr lang="en-US" b="1" dirty="0" smtClean="0"/>
              <a:t> share common beliefs, but are not necessarily a single ethnic group. This means not all people in an ethnic group are in the same religious group (Ex – Arabs may be Muslims or Christians). </a:t>
            </a:r>
          </a:p>
          <a:p>
            <a:r>
              <a:rPr lang="en-US" b="1" u="sng" dirty="0" smtClean="0"/>
              <a:t>You can change your religious group, not your ethnic group.</a:t>
            </a:r>
          </a:p>
          <a:p>
            <a:endParaRPr lang="en-US" b="1" dirty="0"/>
          </a:p>
        </p:txBody>
      </p:sp>
    </p:spTree>
    <p:extLst>
      <p:ext uri="{BB962C8B-B14F-4D97-AF65-F5344CB8AC3E}">
        <p14:creationId xmlns:p14="http://schemas.microsoft.com/office/powerpoint/2010/main" val="4125034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b="1" dirty="0" smtClean="0"/>
              <a:t>Ethnic Groups – Arabs, Persians, </a:t>
            </a:r>
            <a:r>
              <a:rPr lang="en-US" b="1" dirty="0" smtClean="0"/>
              <a:t>Bedouins, and </a:t>
            </a:r>
            <a:r>
              <a:rPr lang="en-US" b="1" dirty="0" smtClean="0"/>
              <a:t>Kurds.</a:t>
            </a:r>
          </a:p>
          <a:p>
            <a:r>
              <a:rPr lang="en-US" b="1" dirty="0" smtClean="0"/>
              <a:t>Religious Groups – Judaism, Islam, and Christianity.</a:t>
            </a:r>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733800"/>
            <a:ext cx="125476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744686"/>
            <a:ext cx="2800350"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3429000"/>
            <a:ext cx="1885950" cy="241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5667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Session</a:t>
            </a:r>
            <a:endParaRPr lang="en-US" dirty="0"/>
          </a:p>
        </p:txBody>
      </p:sp>
      <p:sp>
        <p:nvSpPr>
          <p:cNvPr id="3" name="Content Placeholder 2"/>
          <p:cNvSpPr>
            <a:spLocks noGrp="1"/>
          </p:cNvSpPr>
          <p:nvPr>
            <p:ph idx="1"/>
          </p:nvPr>
        </p:nvSpPr>
        <p:spPr/>
        <p:txBody>
          <a:bodyPr/>
          <a:lstStyle/>
          <a:p>
            <a:r>
              <a:rPr lang="en-US" b="1" dirty="0" smtClean="0"/>
              <a:t>Look at the following examples and determine if the group would be an ethnic group OR a religious group.</a:t>
            </a:r>
            <a:endParaRPr lang="en-US" b="1" dirty="0"/>
          </a:p>
        </p:txBody>
      </p:sp>
    </p:spTree>
    <p:extLst>
      <p:ext uri="{BB962C8B-B14F-4D97-AF65-F5344CB8AC3E}">
        <p14:creationId xmlns:p14="http://schemas.microsoft.com/office/powerpoint/2010/main" val="429369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Session Continued</a:t>
            </a:r>
            <a:endParaRPr lang="en-US" dirty="0"/>
          </a:p>
        </p:txBody>
      </p:sp>
      <p:sp>
        <p:nvSpPr>
          <p:cNvPr id="3" name="Content Placeholder 2"/>
          <p:cNvSpPr>
            <a:spLocks noGrp="1"/>
          </p:cNvSpPr>
          <p:nvPr>
            <p:ph idx="1"/>
          </p:nvPr>
        </p:nvSpPr>
        <p:spPr/>
        <p:txBody>
          <a:bodyPr/>
          <a:lstStyle/>
          <a:p>
            <a:r>
              <a:rPr lang="en-US" b="1" dirty="0" smtClean="0"/>
              <a:t>This group of people have been farming the same region of South West Asia for generations, still practice the same marriage rituals that their ancestors practiced, and still wear the same colorful clothing that their ancestors wore. Would this be an example of an ethnic group or religious group?</a:t>
            </a:r>
            <a:endParaRPr lang="en-US" b="1" dirty="0"/>
          </a:p>
        </p:txBody>
      </p:sp>
    </p:spTree>
    <p:extLst>
      <p:ext uri="{BB962C8B-B14F-4D97-AF65-F5344CB8AC3E}">
        <p14:creationId xmlns:p14="http://schemas.microsoft.com/office/powerpoint/2010/main" val="3937697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Session Continued</a:t>
            </a:r>
            <a:endParaRPr lang="en-US" dirty="0"/>
          </a:p>
        </p:txBody>
      </p:sp>
      <p:sp>
        <p:nvSpPr>
          <p:cNvPr id="3" name="Content Placeholder 2"/>
          <p:cNvSpPr>
            <a:spLocks noGrp="1"/>
          </p:cNvSpPr>
          <p:nvPr>
            <p:ph idx="1"/>
          </p:nvPr>
        </p:nvSpPr>
        <p:spPr/>
        <p:txBody>
          <a:bodyPr/>
          <a:lstStyle/>
          <a:p>
            <a:r>
              <a:rPr lang="en-US" b="1" dirty="0" smtClean="0"/>
              <a:t>Although from different regions of South West Asia, this group of people worship on the same day, pray to the same god, and practice the same spiritual rituals. Is this an example of an ethnic group or a religious group?</a:t>
            </a:r>
            <a:endParaRPr lang="en-US" b="1" dirty="0"/>
          </a:p>
        </p:txBody>
      </p:sp>
    </p:spTree>
    <p:extLst>
      <p:ext uri="{BB962C8B-B14F-4D97-AF65-F5344CB8AC3E}">
        <p14:creationId xmlns:p14="http://schemas.microsoft.com/office/powerpoint/2010/main" val="3380122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Session Continued</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1.) What is your ethnic group? Discuss specific examples for your ethnic group: language, clothing, food, history, traditions, etc.</a:t>
            </a:r>
          </a:p>
          <a:p>
            <a:r>
              <a:rPr lang="en-US" b="1" dirty="0" smtClean="0"/>
              <a:t>2.) What is your religious group? Discuss place of worship, beliefs, holy book, holidays, etc. If you do not have a religious group, discuss one that you know about.</a:t>
            </a:r>
            <a:endParaRPr lang="en-US" b="1" dirty="0" smtClean="0"/>
          </a:p>
          <a:p>
            <a:r>
              <a:rPr lang="en-US" b="1" dirty="0" smtClean="0"/>
              <a:t>3.) Do you believe most people in your ethnic group share the same religious group? Why or why not?</a:t>
            </a:r>
            <a:endParaRPr lang="en-US" b="1" dirty="0" smtClean="0"/>
          </a:p>
          <a:p>
            <a:r>
              <a:rPr lang="en-US" b="1" dirty="0" smtClean="0"/>
              <a:t>4.) Can </a:t>
            </a:r>
            <a:r>
              <a:rPr lang="en-US" b="1" dirty="0" smtClean="0"/>
              <a:t>you change your ethnic group? </a:t>
            </a:r>
            <a:r>
              <a:rPr lang="en-US" b="1" dirty="0" smtClean="0"/>
              <a:t>Why or why not?</a:t>
            </a:r>
            <a:endParaRPr lang="en-US" b="1" dirty="0" smtClean="0"/>
          </a:p>
          <a:p>
            <a:r>
              <a:rPr lang="en-US" b="1" dirty="0" smtClean="0"/>
              <a:t>5.) Can </a:t>
            </a:r>
            <a:r>
              <a:rPr lang="en-US" b="1" dirty="0" smtClean="0"/>
              <a:t>you change your religious group? </a:t>
            </a:r>
            <a:r>
              <a:rPr lang="en-US" b="1" dirty="0" smtClean="0"/>
              <a:t>Why or why not?</a:t>
            </a:r>
            <a:endParaRPr lang="en-US" b="1" dirty="0" smtClean="0"/>
          </a:p>
          <a:p>
            <a:r>
              <a:rPr lang="en-US" b="1" dirty="0" smtClean="0"/>
              <a:t>Discuss your results </a:t>
            </a:r>
            <a:r>
              <a:rPr lang="en-US" b="1" dirty="0" smtClean="0"/>
              <a:t>with </a:t>
            </a:r>
            <a:r>
              <a:rPr lang="en-US" b="1" dirty="0" smtClean="0"/>
              <a:t>your neighbor when  finished.</a:t>
            </a:r>
            <a:endParaRPr lang="en-US" b="1" dirty="0"/>
          </a:p>
        </p:txBody>
      </p:sp>
    </p:spTree>
    <p:extLst>
      <p:ext uri="{BB962C8B-B14F-4D97-AF65-F5344CB8AC3E}">
        <p14:creationId xmlns:p14="http://schemas.microsoft.com/office/powerpoint/2010/main" val="1590576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normAutofit/>
          </a:bodyPr>
          <a:lstStyle/>
          <a:p>
            <a:r>
              <a:rPr lang="en-US" b="1" dirty="0" smtClean="0"/>
              <a:t>1.) </a:t>
            </a:r>
            <a:r>
              <a:rPr lang="en-US" b="1" dirty="0" smtClean="0"/>
              <a:t>Explain </a:t>
            </a:r>
            <a:r>
              <a:rPr lang="en-US" b="1" dirty="0" smtClean="0"/>
              <a:t>the differences between an ethnic group and a religious group</a:t>
            </a:r>
            <a:r>
              <a:rPr lang="en-US" b="1" dirty="0" smtClean="0"/>
              <a:t>.</a:t>
            </a:r>
          </a:p>
          <a:p>
            <a:r>
              <a:rPr lang="en-US" b="1" dirty="0" smtClean="0"/>
              <a:t>2.) Discuss ethnic and religious groups.</a:t>
            </a:r>
            <a:endParaRPr lang="en-US" b="1" dirty="0"/>
          </a:p>
        </p:txBody>
      </p:sp>
    </p:spTree>
    <p:extLst>
      <p:ext uri="{BB962C8B-B14F-4D97-AF65-F5344CB8AC3E}">
        <p14:creationId xmlns:p14="http://schemas.microsoft.com/office/powerpoint/2010/main" val="68818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438</Words>
  <Application>Microsoft Office PowerPoint</Application>
  <PresentationFormat>On-screen Show (4:3)</PresentationFormat>
  <Paragraphs>28</Paragraphs>
  <Slides>8</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Office Theme</vt:lpstr>
      <vt:lpstr>iRespondQuestionMaster</vt:lpstr>
      <vt:lpstr>iRespondGraphMaster</vt:lpstr>
      <vt:lpstr>  Ethnic and Religious Groups  SS7G8.a - Explain the differences between an ethnic group and a religious group.</vt:lpstr>
      <vt:lpstr>Opening</vt:lpstr>
      <vt:lpstr>Examples</vt:lpstr>
      <vt:lpstr>Work Session</vt:lpstr>
      <vt:lpstr>Work Session Continued</vt:lpstr>
      <vt:lpstr>Work Session Continued</vt:lpstr>
      <vt:lpstr>Work Session Continued</vt:lpstr>
      <vt:lpstr>Closing</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SS7G8.a - Explain the differences between an ethnic group and a religious group.</dc:title>
  <dc:creator>Terence Burger</dc:creator>
  <cp:lastModifiedBy>Terence Burger</cp:lastModifiedBy>
  <cp:revision>9</cp:revision>
  <dcterms:created xsi:type="dcterms:W3CDTF">2014-08-17T22:38:46Z</dcterms:created>
  <dcterms:modified xsi:type="dcterms:W3CDTF">2015-08-29T13:06:39Z</dcterms:modified>
</cp:coreProperties>
</file>