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56" r:id="rId3"/>
    <p:sldId id="257" r:id="rId4"/>
    <p:sldId id="258" r:id="rId5"/>
    <p:sldId id="259" r:id="rId6"/>
    <p:sldId id="260" r:id="rId7"/>
    <p:sldId id="261" r:id="rId8"/>
    <p:sldId id="262" r:id="rId9"/>
    <p:sldId id="263" r:id="rId10"/>
    <p:sldId id="264" r:id="rId11"/>
    <p:sldId id="265" r:id="rId12"/>
    <p:sldId id="266"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13" autoAdjust="0"/>
  </p:normalViewPr>
  <p:slideViewPr>
    <p:cSldViewPr>
      <p:cViewPr varScale="1">
        <p:scale>
          <a:sx n="89" d="100"/>
          <a:sy n="89" d="100"/>
        </p:scale>
        <p:origin x="466" y="77"/>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1/24/2016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1/24/2016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1/24/2016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1/24/2016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1/24/2016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1/24/2016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1/24/2016</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81000"/>
            <a:ext cx="9144000" cy="1905000"/>
          </a:xfrm>
        </p:spPr>
        <p:txBody>
          <a:bodyPr/>
          <a:lstStyle/>
          <a:p>
            <a:r>
              <a:rPr lang="en-US" b="1" dirty="0" smtClean="0"/>
              <a:t>Imperialism/Colonialism of Africa</a:t>
            </a:r>
            <a:endParaRPr lang="en-US" b="1" dirty="0"/>
          </a:p>
        </p:txBody>
      </p:sp>
      <p:sp>
        <p:nvSpPr>
          <p:cNvPr id="3" name="Subtitle 2"/>
          <p:cNvSpPr>
            <a:spLocks noGrp="1"/>
          </p:cNvSpPr>
          <p:nvPr>
            <p:ph type="subTitle" idx="1"/>
          </p:nvPr>
        </p:nvSpPr>
        <p:spPr>
          <a:xfrm>
            <a:off x="1522413" y="2362200"/>
            <a:ext cx="8229600" cy="3048000"/>
          </a:xfrm>
        </p:spPr>
        <p:txBody>
          <a:bodyPr>
            <a:normAutofit/>
          </a:bodyPr>
          <a:lstStyle/>
          <a:p>
            <a:r>
              <a:rPr lang="en-US" b="1" u="sng" dirty="0"/>
              <a:t>SS7H1.a</a:t>
            </a:r>
            <a:r>
              <a:rPr lang="en-US" b="1" dirty="0"/>
              <a:t> Explain how the European partitioning across Africa contributed to conflict, civil war, and artificial political boundaries</a:t>
            </a:r>
            <a:r>
              <a:rPr lang="en-US" b="1" dirty="0" smtClean="0"/>
              <a:t>.</a:t>
            </a:r>
          </a:p>
          <a:p>
            <a:endParaRPr lang="en-US" b="1" dirty="0"/>
          </a:p>
          <a:p>
            <a:r>
              <a:rPr lang="en-US" b="1" u="sng" dirty="0" smtClean="0"/>
              <a:t>Bell-Ringer</a:t>
            </a:r>
            <a:r>
              <a:rPr lang="en-US" b="1" dirty="0" smtClean="0"/>
              <a:t> - Think </a:t>
            </a:r>
            <a:r>
              <a:rPr lang="en-US" b="1" dirty="0"/>
              <a:t>back to last semester. How did European involvement result in conflict? Why has there been so much conflict since then</a:t>
            </a:r>
            <a:r>
              <a:rPr lang="en-US" b="1" dirty="0" smtClean="0"/>
              <a:t>?</a:t>
            </a:r>
          </a:p>
          <a:p>
            <a:r>
              <a:rPr lang="en-US" b="1" dirty="0" smtClean="0"/>
              <a:t> </a:t>
            </a:r>
            <a:endParaRPr lang="en-US" b="1"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Session</a:t>
            </a:r>
            <a:endParaRPr lang="en-US" b="1" dirty="0"/>
          </a:p>
        </p:txBody>
      </p:sp>
      <p:sp>
        <p:nvSpPr>
          <p:cNvPr id="3" name="Content Placeholder 2"/>
          <p:cNvSpPr>
            <a:spLocks noGrp="1"/>
          </p:cNvSpPr>
          <p:nvPr>
            <p:ph idx="1"/>
          </p:nvPr>
        </p:nvSpPr>
        <p:spPr/>
        <p:txBody>
          <a:bodyPr>
            <a:normAutofit/>
          </a:bodyPr>
          <a:lstStyle/>
          <a:p>
            <a:r>
              <a:rPr lang="en-US" sz="3200" b="1" dirty="0" smtClean="0"/>
              <a:t>Read </a:t>
            </a:r>
            <a:r>
              <a:rPr lang="en-US" sz="3200" b="1" dirty="0"/>
              <a:t>the article, </a:t>
            </a:r>
            <a:r>
              <a:rPr lang="en-US" sz="3200" b="1" dirty="0" smtClean="0"/>
              <a:t>“Imperialism </a:t>
            </a:r>
            <a:r>
              <a:rPr lang="en-US" sz="3200" b="1" dirty="0"/>
              <a:t>and Colonialism in Africa Part I, </a:t>
            </a:r>
            <a:r>
              <a:rPr lang="en-US" sz="3200" b="1" dirty="0" smtClean="0"/>
              <a:t>1880-1914” and answer the questions given in COMPLETE SENTENCES.</a:t>
            </a:r>
            <a:endParaRPr lang="en-US" sz="3200" b="1" dirty="0"/>
          </a:p>
        </p:txBody>
      </p:sp>
    </p:spTree>
    <p:extLst>
      <p:ext uri="{BB962C8B-B14F-4D97-AF65-F5344CB8AC3E}">
        <p14:creationId xmlns:p14="http://schemas.microsoft.com/office/powerpoint/2010/main" val="25776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a:t>
            </a:r>
            <a:endParaRPr lang="en-US" b="1" dirty="0"/>
          </a:p>
        </p:txBody>
      </p:sp>
      <p:sp>
        <p:nvSpPr>
          <p:cNvPr id="3" name="Content Placeholder 2"/>
          <p:cNvSpPr>
            <a:spLocks noGrp="1"/>
          </p:cNvSpPr>
          <p:nvPr>
            <p:ph idx="1"/>
          </p:nvPr>
        </p:nvSpPr>
        <p:spPr/>
        <p:txBody>
          <a:bodyPr>
            <a:noAutofit/>
          </a:bodyPr>
          <a:lstStyle/>
          <a:p>
            <a:r>
              <a:rPr lang="en-US" sz="3200" b="1" dirty="0"/>
              <a:t>Based on the article reading and political cartoons, we can see how Europeans felt about imperialism and why they were motivated to </a:t>
            </a:r>
            <a:r>
              <a:rPr lang="en-US" sz="3200" b="1" dirty="0" smtClean="0"/>
              <a:t>take over other countries. </a:t>
            </a:r>
          </a:p>
          <a:p>
            <a:r>
              <a:rPr lang="en-US" sz="3200" b="1" dirty="0" smtClean="0"/>
              <a:t>However</a:t>
            </a:r>
            <a:r>
              <a:rPr lang="en-US" sz="3200" b="1" dirty="0"/>
              <a:t>, step into the perspective of a native of Africa. Write a small reflection from the perspective of a native </a:t>
            </a:r>
            <a:r>
              <a:rPr lang="en-US" sz="3200" b="1" dirty="0" smtClean="0"/>
              <a:t>African </a:t>
            </a:r>
            <a:r>
              <a:rPr lang="en-US" sz="3200" b="1" dirty="0"/>
              <a:t>during the Age of Imperialism. Describe how you feel about Imperialism and why. </a:t>
            </a:r>
          </a:p>
        </p:txBody>
      </p:sp>
    </p:spTree>
    <p:extLst>
      <p:ext uri="{BB962C8B-B14F-4D97-AF65-F5344CB8AC3E}">
        <p14:creationId xmlns:p14="http://schemas.microsoft.com/office/powerpoint/2010/main" val="27370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Imperialism</a:t>
            </a:r>
          </a:p>
        </p:txBody>
      </p:sp>
      <p:sp>
        <p:nvSpPr>
          <p:cNvPr id="3" name="Content Placeholder 2"/>
          <p:cNvSpPr>
            <a:spLocks noGrp="1"/>
          </p:cNvSpPr>
          <p:nvPr>
            <p:ph idx="1"/>
          </p:nvPr>
        </p:nvSpPr>
        <p:spPr/>
        <p:txBody>
          <a:bodyPr>
            <a:normAutofit fontScale="92500" lnSpcReduction="10000"/>
          </a:bodyPr>
          <a:lstStyle/>
          <a:p>
            <a:r>
              <a:rPr lang="en-US" b="1" dirty="0"/>
              <a:t>End of 1800s called “New Imperialism”</a:t>
            </a:r>
          </a:p>
          <a:p>
            <a:pPr lvl="1"/>
            <a:r>
              <a:rPr lang="en-US" b="1" dirty="0"/>
              <a:t>Fierce competition between European countries for land and power.</a:t>
            </a:r>
          </a:p>
          <a:p>
            <a:pPr lvl="1"/>
            <a:r>
              <a:rPr lang="en-US" b="1" dirty="0"/>
              <a:t>“Scramble for Africa”</a:t>
            </a:r>
          </a:p>
          <a:p>
            <a:r>
              <a:rPr lang="en-US" b="1" dirty="0"/>
              <a:t>**Great Britain and France fought for control of Africa and trade routes.</a:t>
            </a:r>
          </a:p>
          <a:p>
            <a:r>
              <a:rPr lang="en-US" b="1" dirty="0"/>
              <a:t>Britain – Suez Canal, Egypt, gold, and ivory.</a:t>
            </a:r>
          </a:p>
          <a:p>
            <a:r>
              <a:rPr lang="en-US" b="1" dirty="0"/>
              <a:t>France – increase trade, slave trade, and spread French culture.</a:t>
            </a:r>
          </a:p>
          <a:p>
            <a:r>
              <a:rPr lang="en-US" b="1" dirty="0"/>
              <a:t>Belgium – Congo River Basin</a:t>
            </a:r>
          </a:p>
          <a:p>
            <a:r>
              <a:rPr lang="en-US" b="1" u="sng" dirty="0"/>
              <a:t>Berlin Conference </a:t>
            </a:r>
            <a:r>
              <a:rPr lang="en-US" b="1" dirty="0"/>
              <a:t>(1884-1885) – European nations discussed Africa’s land and how they wanted it divided. In one year, Europe had gone from having 10% of Africa to most of Africa.</a:t>
            </a:r>
          </a:p>
          <a:p>
            <a:endParaRPr lang="en-US" dirty="0"/>
          </a:p>
        </p:txBody>
      </p:sp>
    </p:spTree>
    <p:extLst>
      <p:ext uri="{BB962C8B-B14F-4D97-AF65-F5344CB8AC3E}">
        <p14:creationId xmlns:p14="http://schemas.microsoft.com/office/powerpoint/2010/main" val="36941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Imperialism</a:t>
            </a:r>
          </a:p>
        </p:txBody>
      </p:sp>
      <p:pic>
        <p:nvPicPr>
          <p:cNvPr id="4" name="Content Placeholder 3"/>
          <p:cNvPicPr>
            <a:picLocks noGrp="1" noChangeAspect="1"/>
          </p:cNvPicPr>
          <p:nvPr>
            <p:ph idx="1"/>
          </p:nvPr>
        </p:nvPicPr>
        <p:blipFill>
          <a:blip r:embed="rId2"/>
          <a:stretch>
            <a:fillRect/>
          </a:stretch>
        </p:blipFill>
        <p:spPr>
          <a:xfrm>
            <a:off x="3732213" y="1335717"/>
            <a:ext cx="4724399" cy="5401120"/>
          </a:xfrm>
          <a:prstGeom prst="rect">
            <a:avLst/>
          </a:prstGeom>
        </p:spPr>
      </p:pic>
    </p:spTree>
    <p:extLst>
      <p:ext uri="{BB962C8B-B14F-4D97-AF65-F5344CB8AC3E}">
        <p14:creationId xmlns:p14="http://schemas.microsoft.com/office/powerpoint/2010/main" val="473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Cartoons</a:t>
            </a:r>
            <a:endParaRPr lang="en-US" b="1" dirty="0"/>
          </a:p>
        </p:txBody>
      </p:sp>
      <p:sp>
        <p:nvSpPr>
          <p:cNvPr id="3" name="Content Placeholder 2"/>
          <p:cNvSpPr>
            <a:spLocks noGrp="1"/>
          </p:cNvSpPr>
          <p:nvPr>
            <p:ph idx="1"/>
          </p:nvPr>
        </p:nvSpPr>
        <p:spPr/>
        <p:txBody>
          <a:bodyPr/>
          <a:lstStyle/>
          <a:p>
            <a:r>
              <a:rPr lang="en-US" sz="2800" b="1" dirty="0"/>
              <a:t>Next, you will see some political cartoons in this </a:t>
            </a:r>
            <a:r>
              <a:rPr lang="en-US" sz="2800" b="1" dirty="0" err="1"/>
              <a:t>powerpoint</a:t>
            </a:r>
            <a:r>
              <a:rPr lang="en-US" sz="2800" b="1" dirty="0"/>
              <a:t>, analyze what is going on in the political cartoon. Try to use your vocabulary words and as much of your knowledge so far about imperialism, nationalism, and colonialism. Write your responses on a separate sheet of paper with your name, date, and period on the paper.</a:t>
            </a:r>
          </a:p>
          <a:p>
            <a:r>
              <a:rPr lang="en-US" sz="2800" b="1" dirty="0"/>
              <a:t>Write as much as you can about each political cartoon! Focus on what is happening in the cartoon, what you see, and what it means.</a:t>
            </a:r>
          </a:p>
          <a:p>
            <a:endParaRPr lang="en-US" dirty="0"/>
          </a:p>
        </p:txBody>
      </p:sp>
    </p:spTree>
    <p:extLst>
      <p:ext uri="{BB962C8B-B14F-4D97-AF65-F5344CB8AC3E}">
        <p14:creationId xmlns:p14="http://schemas.microsoft.com/office/powerpoint/2010/main" val="1050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 #1</a:t>
            </a:r>
            <a:endParaRPr lang="en-US" b="1" dirty="0"/>
          </a:p>
        </p:txBody>
      </p:sp>
      <p:pic>
        <p:nvPicPr>
          <p:cNvPr id="4" name="Content Placeholder 3"/>
          <p:cNvPicPr>
            <a:picLocks noGrp="1" noChangeAspect="1"/>
          </p:cNvPicPr>
          <p:nvPr>
            <p:ph idx="1"/>
          </p:nvPr>
        </p:nvPicPr>
        <p:blipFill>
          <a:blip r:embed="rId2"/>
          <a:stretch>
            <a:fillRect/>
          </a:stretch>
        </p:blipFill>
        <p:spPr>
          <a:xfrm>
            <a:off x="3813576" y="1905000"/>
            <a:ext cx="4561674" cy="4267200"/>
          </a:xfrm>
          <a:prstGeom prst="rect">
            <a:avLst/>
          </a:prstGeom>
        </p:spPr>
      </p:pic>
    </p:spTree>
    <p:extLst>
      <p:ext uri="{BB962C8B-B14F-4D97-AF65-F5344CB8AC3E}">
        <p14:creationId xmlns:p14="http://schemas.microsoft.com/office/powerpoint/2010/main" val="10817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 #2</a:t>
            </a:r>
            <a:endParaRPr lang="en-US" b="1" dirty="0"/>
          </a:p>
        </p:txBody>
      </p:sp>
      <p:pic>
        <p:nvPicPr>
          <p:cNvPr id="4" name="Content Placeholder 3"/>
          <p:cNvPicPr>
            <a:picLocks noGrp="1" noChangeAspect="1"/>
          </p:cNvPicPr>
          <p:nvPr>
            <p:ph idx="1"/>
          </p:nvPr>
        </p:nvPicPr>
        <p:blipFill>
          <a:blip r:embed="rId2"/>
          <a:stretch>
            <a:fillRect/>
          </a:stretch>
        </p:blipFill>
        <p:spPr>
          <a:xfrm>
            <a:off x="2704196" y="1905000"/>
            <a:ext cx="6780434" cy="4267200"/>
          </a:xfrm>
          <a:prstGeom prst="rect">
            <a:avLst/>
          </a:prstGeom>
        </p:spPr>
      </p:pic>
    </p:spTree>
    <p:extLst>
      <p:ext uri="{BB962C8B-B14F-4D97-AF65-F5344CB8AC3E}">
        <p14:creationId xmlns:p14="http://schemas.microsoft.com/office/powerpoint/2010/main" val="16223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 #3</a:t>
            </a:r>
            <a:endParaRPr lang="en-US" b="1" dirty="0"/>
          </a:p>
        </p:txBody>
      </p:sp>
      <p:pic>
        <p:nvPicPr>
          <p:cNvPr id="4" name="Content Placeholder 3"/>
          <p:cNvPicPr>
            <a:picLocks noGrp="1" noChangeAspect="1"/>
          </p:cNvPicPr>
          <p:nvPr>
            <p:ph idx="1"/>
          </p:nvPr>
        </p:nvPicPr>
        <p:blipFill>
          <a:blip r:embed="rId2"/>
          <a:stretch>
            <a:fillRect/>
          </a:stretch>
        </p:blipFill>
        <p:spPr>
          <a:xfrm>
            <a:off x="3160013" y="1905000"/>
            <a:ext cx="5868799" cy="4267200"/>
          </a:xfrm>
          <a:prstGeom prst="rect">
            <a:avLst/>
          </a:prstGeom>
        </p:spPr>
      </p:pic>
    </p:spTree>
    <p:extLst>
      <p:ext uri="{BB962C8B-B14F-4D97-AF65-F5344CB8AC3E}">
        <p14:creationId xmlns:p14="http://schemas.microsoft.com/office/powerpoint/2010/main" val="24887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 #4</a:t>
            </a:r>
            <a:endParaRPr lang="en-US" b="1" dirty="0"/>
          </a:p>
        </p:txBody>
      </p:sp>
      <p:pic>
        <p:nvPicPr>
          <p:cNvPr id="4" name="Content Placeholder 3"/>
          <p:cNvPicPr>
            <a:picLocks noGrp="1" noChangeAspect="1"/>
          </p:cNvPicPr>
          <p:nvPr>
            <p:ph idx="1"/>
          </p:nvPr>
        </p:nvPicPr>
        <p:blipFill>
          <a:blip r:embed="rId2"/>
          <a:stretch>
            <a:fillRect/>
          </a:stretch>
        </p:blipFill>
        <p:spPr>
          <a:xfrm>
            <a:off x="2637681" y="2298041"/>
            <a:ext cx="6913463" cy="3481118"/>
          </a:xfrm>
          <a:prstGeom prst="rect">
            <a:avLst/>
          </a:prstGeom>
        </p:spPr>
      </p:pic>
    </p:spTree>
    <p:extLst>
      <p:ext uri="{BB962C8B-B14F-4D97-AF65-F5344CB8AC3E}">
        <p14:creationId xmlns:p14="http://schemas.microsoft.com/office/powerpoint/2010/main" val="39596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Cartoon #5</a:t>
            </a:r>
            <a:endParaRPr lang="en-US" b="1" dirty="0"/>
          </a:p>
        </p:txBody>
      </p:sp>
      <p:pic>
        <p:nvPicPr>
          <p:cNvPr id="4" name="Content Placeholder 3"/>
          <p:cNvPicPr>
            <a:picLocks noGrp="1" noChangeAspect="1"/>
          </p:cNvPicPr>
          <p:nvPr>
            <p:ph idx="1"/>
          </p:nvPr>
        </p:nvPicPr>
        <p:blipFill>
          <a:blip r:embed="rId2"/>
          <a:stretch>
            <a:fillRect/>
          </a:stretch>
        </p:blipFill>
        <p:spPr>
          <a:xfrm>
            <a:off x="4725742" y="1956635"/>
            <a:ext cx="2737341" cy="4163929"/>
          </a:xfrm>
          <a:prstGeom prst="rect">
            <a:avLst/>
          </a:prstGeom>
        </p:spPr>
      </p:pic>
    </p:spTree>
    <p:extLst>
      <p:ext uri="{BB962C8B-B14F-4D97-AF65-F5344CB8AC3E}">
        <p14:creationId xmlns:p14="http://schemas.microsoft.com/office/powerpoint/2010/main" val="418484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366</Words>
  <Application>Microsoft Office PowerPoint</Application>
  <PresentationFormat>Custom</PresentationFormat>
  <Paragraphs>28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Corbel</vt:lpstr>
      <vt:lpstr>Earthtones 16x9</vt:lpstr>
      <vt:lpstr>Imperialism/Colonialism of Africa</vt:lpstr>
      <vt:lpstr>New Imperialism</vt:lpstr>
      <vt:lpstr>New Imperialism</vt:lpstr>
      <vt:lpstr>Political Cartoons</vt:lpstr>
      <vt:lpstr>Political Cartoon #1</vt:lpstr>
      <vt:lpstr>Political Cartoon #2</vt:lpstr>
      <vt:lpstr>Political Cartoon #3</vt:lpstr>
      <vt:lpstr>Political Cartoon #4</vt:lpstr>
      <vt:lpstr>Political Cartoon #5</vt:lpstr>
      <vt:lpstr>Work Session</vt:lpstr>
      <vt:lpstr>Closing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2016-01-24T22:23:22Z</dcterms:created>
  <dcterms:modified xsi:type="dcterms:W3CDTF">2016-01-24T22:45:00Z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