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9" r:id="rId4"/>
    <p:sldId id="260" r:id="rId5"/>
    <p:sldId id="261" r:id="rId6"/>
    <p:sldId id="257" r:id="rId7"/>
    <p:sldId id="258" r:id="rId8"/>
    <p:sldId id="26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>
      <p:cViewPr varScale="1">
        <p:scale>
          <a:sx n="89" d="100"/>
          <a:sy n="89" d="100"/>
        </p:scale>
        <p:origin x="46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1/24/2016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511" y="609600"/>
            <a:ext cx="9144000" cy="990600"/>
          </a:xfrm>
        </p:spPr>
        <p:txBody>
          <a:bodyPr/>
          <a:lstStyle/>
          <a:p>
            <a:pPr algn="ctr"/>
            <a:r>
              <a:rPr lang="en-US" b="1" dirty="0" smtClean="0"/>
              <a:t>Scramble for Africa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1" y="1603074"/>
            <a:ext cx="11506199" cy="3045125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/>
              <a:t>SS7H1.a</a:t>
            </a:r>
            <a:r>
              <a:rPr lang="en-US" sz="3200" b="1" dirty="0"/>
              <a:t> </a:t>
            </a:r>
            <a:r>
              <a:rPr lang="en-US" sz="3200" b="1" dirty="0" smtClean="0"/>
              <a:t>- Explain </a:t>
            </a:r>
            <a:r>
              <a:rPr lang="en-US" sz="3200" b="1" dirty="0"/>
              <a:t>how the European partitioning across Africa contributed to conflict, civil war, and artificial political boundaries</a:t>
            </a:r>
            <a:r>
              <a:rPr lang="en-US" sz="3200" b="1" dirty="0" smtClean="0"/>
              <a:t>.</a:t>
            </a:r>
          </a:p>
          <a:p>
            <a:endParaRPr lang="en-US" sz="3200" b="1" dirty="0" smtClean="0"/>
          </a:p>
          <a:p>
            <a:r>
              <a:rPr lang="en-US" sz="3200" b="1" u="sng" dirty="0"/>
              <a:t>Bell-Ringer</a:t>
            </a:r>
            <a:r>
              <a:rPr lang="en-US" sz="3200" b="1" dirty="0"/>
              <a:t> - How does owning something or having something help a person build their reputation? How can competing to own or have something lead to conflict?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Colonization of Africa -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More than 1000 years ago, Africa established many large empires which were areas of trade and learning.</a:t>
            </a:r>
          </a:p>
          <a:p>
            <a:r>
              <a:rPr lang="en-US" sz="3200" b="1" dirty="0"/>
              <a:t>Attracted to the trading opportunities, European countries became interested in Africa.</a:t>
            </a:r>
          </a:p>
          <a:p>
            <a:r>
              <a:rPr lang="en-US" sz="3200" b="1" dirty="0"/>
              <a:t>Mid-1800s – Europeans had explored and mapped most of Africa.</a:t>
            </a:r>
          </a:p>
          <a:p>
            <a:r>
              <a:rPr lang="en-US" sz="3200" b="1" dirty="0"/>
              <a:t>This is what led to colonialism.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Slave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**One of the reasons Europe wanted to colonize Africa was to enslave Africans as a source of labor in European colonies (the Americas).</a:t>
            </a:r>
          </a:p>
          <a:p>
            <a:r>
              <a:rPr lang="en-US" b="1" dirty="0"/>
              <a:t>First slaves by Europeans were Native Americans in the 1500s, but many died from diseases, so turned to Africa.</a:t>
            </a:r>
          </a:p>
          <a:p>
            <a:r>
              <a:rPr lang="en-US" b="1" dirty="0"/>
              <a:t>“Triangular Trade”</a:t>
            </a:r>
          </a:p>
          <a:p>
            <a:r>
              <a:rPr lang="en-US" b="1" dirty="0"/>
              <a:t>1619 – First slave ship arrives in Jamestown, VA.</a:t>
            </a:r>
          </a:p>
          <a:p>
            <a:r>
              <a:rPr lang="en-US" b="1" dirty="0"/>
              <a:t>Late 1700s – 6 million Africans taken from homes and sent to Americas.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612" y="274638"/>
            <a:ext cx="281659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Reasons for Colonization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**Natural Resources –</a:t>
            </a:r>
          </a:p>
          <a:p>
            <a:pPr lvl="1"/>
            <a:r>
              <a:rPr lang="en-US" b="1" dirty="0"/>
              <a:t>Cotton, Rubber, Ivory, Minerals, Diamonds, Gold, Tin, and Copper.</a:t>
            </a:r>
          </a:p>
          <a:p>
            <a:r>
              <a:rPr lang="en-US" b="1" dirty="0"/>
              <a:t>New Trade Routes – </a:t>
            </a:r>
          </a:p>
          <a:p>
            <a:pPr lvl="1"/>
            <a:r>
              <a:rPr lang="en-US" b="1" dirty="0"/>
              <a:t>Suez Canal in Egypt (1869)</a:t>
            </a:r>
          </a:p>
          <a:p>
            <a:r>
              <a:rPr lang="en-US" b="1" dirty="0"/>
              <a:t>Civilization</a:t>
            </a:r>
          </a:p>
          <a:p>
            <a:r>
              <a:rPr lang="en-US" b="1" dirty="0"/>
              <a:t>Spreading Religion</a:t>
            </a:r>
          </a:p>
          <a:p>
            <a:pPr lvl="1"/>
            <a:r>
              <a:rPr lang="en-US" b="1" dirty="0"/>
              <a:t>Missionary Work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2895600"/>
            <a:ext cx="3276600" cy="36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Scramble for Africa Game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Get into </a:t>
            </a:r>
            <a:r>
              <a:rPr lang="en-US" b="1" dirty="0"/>
              <a:t>groups of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 Roles – </a:t>
            </a:r>
          </a:p>
          <a:p>
            <a:pPr lvl="1"/>
            <a:r>
              <a:rPr lang="en-US" b="1" dirty="0" smtClean="0"/>
              <a:t>1.) British - blue</a:t>
            </a:r>
          </a:p>
          <a:p>
            <a:pPr lvl="1"/>
            <a:r>
              <a:rPr lang="en-US" b="1" dirty="0" smtClean="0"/>
              <a:t>2.) French - red </a:t>
            </a:r>
          </a:p>
          <a:p>
            <a:pPr lvl="1"/>
            <a:r>
              <a:rPr lang="en-US" b="1" dirty="0" smtClean="0"/>
              <a:t>3.) Portuguese - green </a:t>
            </a:r>
            <a:r>
              <a:rPr lang="en-US" b="1" dirty="0"/>
              <a:t>&amp; </a:t>
            </a:r>
            <a:r>
              <a:rPr lang="en-US" b="1" dirty="0" smtClean="0"/>
              <a:t>Spanish - yellow</a:t>
            </a:r>
          </a:p>
          <a:p>
            <a:pPr lvl="1"/>
            <a:r>
              <a:rPr lang="en-US" b="1" dirty="0" smtClean="0"/>
              <a:t>4.) Italian - purple/German - orange/Belgian - color </a:t>
            </a:r>
            <a:r>
              <a:rPr lang="en-US" b="1" dirty="0"/>
              <a:t>of </a:t>
            </a:r>
            <a:r>
              <a:rPr lang="en-US" b="1" dirty="0" smtClean="0"/>
              <a:t>choice </a:t>
            </a:r>
          </a:p>
          <a:p>
            <a:r>
              <a:rPr lang="en-US" b="1" dirty="0" smtClean="0"/>
              <a:t>Keep your Africa maps and country distributions face down. </a:t>
            </a:r>
          </a:p>
          <a:p>
            <a:r>
              <a:rPr lang="en-US" b="1" dirty="0" smtClean="0"/>
              <a:t>When I say </a:t>
            </a:r>
            <a:r>
              <a:rPr lang="en-US" b="1" dirty="0"/>
              <a:t>go, </a:t>
            </a:r>
            <a:r>
              <a:rPr lang="en-US" b="1" dirty="0" smtClean="0"/>
              <a:t>flip </a:t>
            </a:r>
            <a:r>
              <a:rPr lang="en-US" b="1" dirty="0"/>
              <a:t>over the list, find </a:t>
            </a:r>
            <a:r>
              <a:rPr lang="en-US" b="1" dirty="0" smtClean="0"/>
              <a:t>your </a:t>
            </a:r>
            <a:r>
              <a:rPr lang="en-US" b="1" dirty="0"/>
              <a:t>territories on the map, and color them without scribbling. </a:t>
            </a:r>
            <a:endParaRPr lang="en-US" b="1" dirty="0" smtClean="0"/>
          </a:p>
          <a:p>
            <a:r>
              <a:rPr lang="en-US" b="1" dirty="0" smtClean="0"/>
              <a:t>At </a:t>
            </a:r>
            <a:r>
              <a:rPr lang="en-US" b="1" dirty="0"/>
              <a:t>the end of 2 </a:t>
            </a:r>
            <a:r>
              <a:rPr lang="en-US" b="1" dirty="0" smtClean="0"/>
              <a:t>minutes, you </a:t>
            </a:r>
            <a:r>
              <a:rPr lang="en-US" b="1" dirty="0"/>
              <a:t>must put crayons down and see who in </a:t>
            </a:r>
            <a:r>
              <a:rPr lang="en-US" b="1" dirty="0" smtClean="0"/>
              <a:t>your </a:t>
            </a:r>
            <a:r>
              <a:rPr lang="en-US" b="1" dirty="0"/>
              <a:t>group “won” the race for Africa. </a:t>
            </a:r>
            <a:endParaRPr lang="en-US" b="1" dirty="0" smtClean="0"/>
          </a:p>
          <a:p>
            <a:r>
              <a:rPr lang="en-US" b="1" dirty="0" smtClean="0"/>
              <a:t>Now, finish coloring in all African countries with the correct European country that owned them.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16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Scramble for Africa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Looking at the country distribution list, which </a:t>
            </a:r>
            <a:r>
              <a:rPr lang="en-US" sz="3200" b="1" dirty="0"/>
              <a:t>European country would have really “won” if there was no time </a:t>
            </a:r>
            <a:r>
              <a:rPr lang="en-US" sz="3200" b="1" dirty="0" smtClean="0"/>
              <a:t>limit?</a:t>
            </a:r>
          </a:p>
          <a:p>
            <a:r>
              <a:rPr lang="en-US" sz="3200" b="1" dirty="0" smtClean="0"/>
              <a:t>You have 10 minutes to answer the 3 questions that go along with the game.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84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Discuss with your group partners your responses from the 3 questions.</a:t>
            </a:r>
          </a:p>
          <a:p>
            <a:endParaRPr lang="en-US" sz="3200" b="1" dirty="0"/>
          </a:p>
          <a:p>
            <a:r>
              <a:rPr lang="en-US" sz="3200" b="1" dirty="0" smtClean="0"/>
              <a:t>Brag on a buddy.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14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406</Words>
  <Application>Microsoft Office PowerPoint</Application>
  <PresentationFormat>Custom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Consolas</vt:lpstr>
      <vt:lpstr>Corbel</vt:lpstr>
      <vt:lpstr>Chalkboard 16x9</vt:lpstr>
      <vt:lpstr>Scramble for Africa</vt:lpstr>
      <vt:lpstr>Colonization of Africa - Intro</vt:lpstr>
      <vt:lpstr>Slave Trade</vt:lpstr>
      <vt:lpstr>Other Reasons for Colonization</vt:lpstr>
      <vt:lpstr>Scramble for Africa Game</vt:lpstr>
      <vt:lpstr>Scramble for Africa Questions</vt:lpstr>
      <vt:lpstr>Closing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2016-01-24T21:48:34Z</dcterms:created>
  <dcterms:modified xsi:type="dcterms:W3CDTF">2016-01-24T22:21:19Z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